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4"/>
  </p:notesMasterIdLst>
  <p:sldIdLst>
    <p:sldId id="264" r:id="rId6"/>
    <p:sldId id="273" r:id="rId7"/>
    <p:sldId id="275" r:id="rId8"/>
    <p:sldId id="277" r:id="rId9"/>
    <p:sldId id="276" r:id="rId10"/>
    <p:sldId id="279" r:id="rId11"/>
    <p:sldId id="257" r:id="rId12"/>
    <p:sldId id="278" r:id="rId13"/>
    <p:sldId id="259" r:id="rId14"/>
    <p:sldId id="262" r:id="rId15"/>
    <p:sldId id="260" r:id="rId16"/>
    <p:sldId id="261" r:id="rId17"/>
    <p:sldId id="263" r:id="rId18"/>
    <p:sldId id="272" r:id="rId19"/>
    <p:sldId id="265" r:id="rId20"/>
    <p:sldId id="258" r:id="rId21"/>
    <p:sldId id="270" r:id="rId22"/>
    <p:sldId id="271" r:id="rId23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8" autoAdjust="0"/>
    <p:restoredTop sz="94660"/>
  </p:normalViewPr>
  <p:slideViewPr>
    <p:cSldViewPr>
      <p:cViewPr varScale="1">
        <p:scale>
          <a:sx n="90" d="100"/>
          <a:sy n="90" d="100"/>
        </p:scale>
        <p:origin x="-5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ustomXml" Target="../customXml/item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C6933-C943-4E2D-AABB-905F3DB70B1A}" type="datetimeFigureOut">
              <a:rPr lang="sv-SE" smtClean="0"/>
              <a:t>2013-05-08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19829-8EFC-4F11-A30D-9CEC7FAD2FE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2494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19829-8EFC-4F11-A30D-9CEC7FAD2FE9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1959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E0B5BF-4441-4A97-BE72-66D7713B4B34}" type="slidenum">
              <a:rPr lang="sv-SE" smtClean="0"/>
              <a:pPr/>
              <a:t>17</a:t>
            </a:fld>
            <a:endParaRPr lang="sv-SE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243DE04-AA03-4DAC-8932-F825A794D39E}" type="datetime1">
              <a:rPr lang="sv-SE" smtClean="0"/>
              <a:pPr/>
              <a:t>2013-05-08</a:t>
            </a:fld>
            <a:endParaRPr lang="sv-SE" smtClean="0"/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7DAB-F24E-42BA-8B01-E0CD2AF602DE}" type="datetimeFigureOut">
              <a:rPr lang="sv-SE" smtClean="0"/>
              <a:t>2013-05-08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18A55-817D-4073-9FE6-7B9E2C1E14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6746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7DAB-F24E-42BA-8B01-E0CD2AF602DE}" type="datetimeFigureOut">
              <a:rPr lang="sv-SE" smtClean="0"/>
              <a:t>2013-05-08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18A55-817D-4073-9FE6-7B9E2C1E14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1448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7DAB-F24E-42BA-8B01-E0CD2AF602DE}" type="datetimeFigureOut">
              <a:rPr lang="sv-SE" smtClean="0"/>
              <a:t>2013-05-08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18A55-817D-4073-9FE6-7B9E2C1E14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8058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475" y="342900"/>
            <a:ext cx="605155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66725" y="2206625"/>
            <a:ext cx="8296275" cy="4103688"/>
          </a:xfrm>
        </p:spPr>
        <p:txBody>
          <a:bodyPr/>
          <a:lstStyle/>
          <a:p>
            <a:pPr lvl="0"/>
            <a:r>
              <a:rPr lang="en-US" noProof="0" smtClean="0"/>
              <a:t>Click icon to add SmartArt graphic</a:t>
            </a:r>
            <a:endParaRPr lang="sv-SE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Sidfot här...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2A82C-7C25-405E-8057-3EBE795DE37D}" type="datetime1">
              <a:rPr lang="sv-SE"/>
              <a:pPr>
                <a:defRPr/>
              </a:pPr>
              <a:t>2013-05-08</a:t>
            </a:fld>
            <a:endParaRPr lang="sv-SE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 </a:t>
            </a:r>
            <a:fld id="{12C79C79-44F0-4399-AF6D-605F777D095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2813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7DAB-F24E-42BA-8B01-E0CD2AF602DE}" type="datetimeFigureOut">
              <a:rPr lang="sv-SE" smtClean="0"/>
              <a:t>2013-05-08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18A55-817D-4073-9FE6-7B9E2C1E14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977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7DAB-F24E-42BA-8B01-E0CD2AF602DE}" type="datetimeFigureOut">
              <a:rPr lang="sv-SE" smtClean="0"/>
              <a:t>2013-05-08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18A55-817D-4073-9FE6-7B9E2C1E14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1967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7DAB-F24E-42BA-8B01-E0CD2AF602DE}" type="datetimeFigureOut">
              <a:rPr lang="sv-SE" smtClean="0"/>
              <a:t>2013-05-08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18A55-817D-4073-9FE6-7B9E2C1E14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0421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7DAB-F24E-42BA-8B01-E0CD2AF602DE}" type="datetimeFigureOut">
              <a:rPr lang="sv-SE" smtClean="0"/>
              <a:t>2013-05-08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18A55-817D-4073-9FE6-7B9E2C1E14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5376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7DAB-F24E-42BA-8B01-E0CD2AF602DE}" type="datetimeFigureOut">
              <a:rPr lang="sv-SE" smtClean="0"/>
              <a:t>2013-05-08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18A55-817D-4073-9FE6-7B9E2C1E14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0646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7DAB-F24E-42BA-8B01-E0CD2AF602DE}" type="datetimeFigureOut">
              <a:rPr lang="sv-SE" smtClean="0"/>
              <a:t>2013-05-08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18A55-817D-4073-9FE6-7B9E2C1E14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091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7DAB-F24E-42BA-8B01-E0CD2AF602DE}" type="datetimeFigureOut">
              <a:rPr lang="sv-SE" smtClean="0"/>
              <a:t>2013-05-08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18A55-817D-4073-9FE6-7B9E2C1E14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0625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7DAB-F24E-42BA-8B01-E0CD2AF602DE}" type="datetimeFigureOut">
              <a:rPr lang="sv-SE" smtClean="0"/>
              <a:t>2013-05-08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18A55-817D-4073-9FE6-7B9E2C1E14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1289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97DAB-F24E-42BA-8B01-E0CD2AF602DE}" type="datetimeFigureOut">
              <a:rPr lang="sv-SE" smtClean="0"/>
              <a:t>2013-05-08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18A55-817D-4073-9FE6-7B9E2C1E14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75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/wikipedia/commons/5/58/Scrum_process.svg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58230"/>
            <a:ext cx="323850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ktangel 1"/>
          <p:cNvSpPr/>
          <p:nvPr/>
        </p:nvSpPr>
        <p:spPr>
          <a:xfrm>
            <a:off x="1043608" y="4437112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/>
              <a:t>Värdera individer och interaktion,</a:t>
            </a:r>
            <a:r>
              <a:rPr lang="sv-SE" dirty="0"/>
              <a:t> högre än processer och verktyg.</a:t>
            </a:r>
          </a:p>
          <a:p>
            <a:r>
              <a:rPr lang="sv-SE" b="1" dirty="0"/>
              <a:t>Värdera fungerande mjukvara,</a:t>
            </a:r>
            <a:r>
              <a:rPr lang="sv-SE" dirty="0"/>
              <a:t> högre än omfattande dokumentation.</a:t>
            </a:r>
          </a:p>
          <a:p>
            <a:r>
              <a:rPr lang="sv-SE" b="1" dirty="0"/>
              <a:t>Värdera samarbete med kunden,</a:t>
            </a:r>
            <a:r>
              <a:rPr lang="sv-SE" dirty="0"/>
              <a:t> högre än att förhandla kontrakt.</a:t>
            </a:r>
          </a:p>
          <a:p>
            <a:r>
              <a:rPr lang="sv-SE" b="1" dirty="0"/>
              <a:t>Värdera att reagera på förändringar,</a:t>
            </a:r>
            <a:r>
              <a:rPr lang="sv-SE" dirty="0"/>
              <a:t> högre än att följa en uppgjord plan.</a:t>
            </a:r>
          </a:p>
        </p:txBody>
      </p:sp>
      <p:sp>
        <p:nvSpPr>
          <p:cNvPr id="4" name="Rubrik 1"/>
          <p:cNvSpPr txBox="1">
            <a:spLocks/>
          </p:cNvSpPr>
          <p:nvPr/>
        </p:nvSpPr>
        <p:spPr>
          <a:xfrm>
            <a:off x="611560" y="230783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smtClean="0"/>
              <a:t>Att arbeta </a:t>
            </a:r>
            <a:r>
              <a:rPr lang="sv-SE" dirty="0" err="1" smtClean="0"/>
              <a:t>Agilt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7249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Roller</a:t>
            </a:r>
            <a:endParaRPr lang="sv-SE" dirty="0"/>
          </a:p>
        </p:txBody>
      </p:sp>
      <p:pic>
        <p:nvPicPr>
          <p:cNvPr id="2050" name="Picture 2" descr="http://t0.gstatic.com/images?q=tbn:ANd9GcSXwFcozFHTEUS_aXF9qecb9G49yrgbb4UWKWLs_PyKdXhTw0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410" y="3356992"/>
            <a:ext cx="16097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3065330" y="1891571"/>
            <a:ext cx="30908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dirty="0" err="1" smtClean="0"/>
              <a:t>Scrum</a:t>
            </a:r>
            <a:r>
              <a:rPr lang="sv-SE" sz="4000" dirty="0" smtClean="0"/>
              <a:t> Master</a:t>
            </a:r>
            <a:endParaRPr lang="sv-SE" sz="4000" dirty="0"/>
          </a:p>
        </p:txBody>
      </p:sp>
      <p:sp>
        <p:nvSpPr>
          <p:cNvPr id="7" name="textruta 6"/>
          <p:cNvSpPr txBox="1"/>
          <p:nvPr/>
        </p:nvSpPr>
        <p:spPr>
          <a:xfrm>
            <a:off x="1888210" y="4456670"/>
            <a:ext cx="1527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S</a:t>
            </a:r>
            <a:r>
              <a:rPr lang="sv-SE" dirty="0" smtClean="0"/>
              <a:t>tötta </a:t>
            </a:r>
            <a:r>
              <a:rPr lang="sv-SE" dirty="0"/>
              <a:t>teamet 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5748376" y="3344497"/>
            <a:ext cx="2176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S</a:t>
            </a:r>
            <a:r>
              <a:rPr lang="sv-SE" dirty="0" smtClean="0"/>
              <a:t>tötta Produktägaren</a:t>
            </a:r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5748376" y="4579967"/>
            <a:ext cx="2309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Se till att metoder </a:t>
            </a:r>
            <a:r>
              <a:rPr lang="sv-SE" dirty="0"/>
              <a:t>följs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1835696" y="3346439"/>
            <a:ext cx="1632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Skydda teamet </a:t>
            </a:r>
            <a:endParaRPr lang="sv-SE" dirty="0"/>
          </a:p>
        </p:txBody>
      </p:sp>
      <p:cxnSp>
        <p:nvCxnSpPr>
          <p:cNvPr id="12" name="Rak 11"/>
          <p:cNvCxnSpPr/>
          <p:nvPr/>
        </p:nvCxnSpPr>
        <p:spPr>
          <a:xfrm flipV="1">
            <a:off x="5076056" y="3531105"/>
            <a:ext cx="609393" cy="419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/>
        </p:nvCxnSpPr>
        <p:spPr>
          <a:xfrm>
            <a:off x="5076056" y="4319877"/>
            <a:ext cx="609393" cy="271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>
            <a:off x="3323679" y="3713829"/>
            <a:ext cx="538253" cy="184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 flipV="1">
            <a:off x="3491880" y="4319877"/>
            <a:ext cx="504056" cy="271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73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229600" cy="1143000"/>
          </a:xfrm>
        </p:spPr>
        <p:txBody>
          <a:bodyPr/>
          <a:lstStyle/>
          <a:p>
            <a:r>
              <a:rPr lang="sv-SE" dirty="0" smtClean="0"/>
              <a:t>Roller</a:t>
            </a:r>
            <a:endParaRPr lang="sv-SE" dirty="0"/>
          </a:p>
        </p:txBody>
      </p:sp>
      <p:pic>
        <p:nvPicPr>
          <p:cNvPr id="2050" name="Picture 2" descr="http://1.bp.blogspot.com/-fefqU5rqu7g/TsK42cz39SI/AAAAAAAAAI0/-4xy5AQ0tdM/s1600/product-ow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36912"/>
            <a:ext cx="311673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ruta 5"/>
          <p:cNvSpPr txBox="1"/>
          <p:nvPr/>
        </p:nvSpPr>
        <p:spPr>
          <a:xfrm>
            <a:off x="3108289" y="1628800"/>
            <a:ext cx="29758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dirty="0" smtClean="0"/>
              <a:t>Produktägare</a:t>
            </a:r>
            <a:endParaRPr lang="sv-SE" sz="4000" dirty="0"/>
          </a:p>
        </p:txBody>
      </p:sp>
      <p:sp>
        <p:nvSpPr>
          <p:cNvPr id="3" name="textruta 2"/>
          <p:cNvSpPr txBox="1"/>
          <p:nvPr/>
        </p:nvSpPr>
        <p:spPr>
          <a:xfrm>
            <a:off x="1331199" y="2996952"/>
            <a:ext cx="118248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Krav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sv-SE" dirty="0"/>
          </a:p>
        </p:txBody>
      </p:sp>
      <p:cxnSp>
        <p:nvCxnSpPr>
          <p:cNvPr id="7" name="Rak 6"/>
          <p:cNvCxnSpPr/>
          <p:nvPr/>
        </p:nvCxnSpPr>
        <p:spPr>
          <a:xfrm flipH="1" flipV="1">
            <a:off x="1922439" y="3284984"/>
            <a:ext cx="993377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ruta 9"/>
          <p:cNvSpPr txBox="1"/>
          <p:nvPr/>
        </p:nvSpPr>
        <p:spPr>
          <a:xfrm>
            <a:off x="6614864" y="4429561"/>
            <a:ext cx="2277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Beslut om datum och innehåll</a:t>
            </a:r>
          </a:p>
          <a:p>
            <a:r>
              <a:rPr lang="sv-SE" sz="2000" dirty="0" smtClean="0"/>
              <a:t> </a:t>
            </a:r>
          </a:p>
        </p:txBody>
      </p:sp>
      <p:cxnSp>
        <p:nvCxnSpPr>
          <p:cNvPr id="11" name="Rak 10"/>
          <p:cNvCxnSpPr/>
          <p:nvPr/>
        </p:nvCxnSpPr>
        <p:spPr>
          <a:xfrm flipV="1">
            <a:off x="5724128" y="3284984"/>
            <a:ext cx="936104" cy="432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ruta 14"/>
          <p:cNvSpPr txBox="1"/>
          <p:nvPr/>
        </p:nvSpPr>
        <p:spPr>
          <a:xfrm>
            <a:off x="739958" y="2394173"/>
            <a:ext cx="217585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Definierar och prioriterar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sv-SE" dirty="0"/>
          </a:p>
        </p:txBody>
      </p:sp>
      <p:sp>
        <p:nvSpPr>
          <p:cNvPr id="16" name="textruta 15"/>
          <p:cNvSpPr txBox="1"/>
          <p:nvPr/>
        </p:nvSpPr>
        <p:spPr>
          <a:xfrm>
            <a:off x="6225761" y="2793122"/>
            <a:ext cx="2277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err="1" smtClean="0"/>
              <a:t>ProductBacklog</a:t>
            </a:r>
            <a:endParaRPr lang="sv-SE" sz="2000" dirty="0" smtClean="0"/>
          </a:p>
          <a:p>
            <a:r>
              <a:rPr lang="sv-SE" sz="2000" dirty="0" smtClean="0"/>
              <a:t> </a:t>
            </a:r>
          </a:p>
        </p:txBody>
      </p:sp>
      <p:sp>
        <p:nvSpPr>
          <p:cNvPr id="17" name="textruta 16"/>
          <p:cNvSpPr txBox="1"/>
          <p:nvPr/>
        </p:nvSpPr>
        <p:spPr>
          <a:xfrm>
            <a:off x="783631" y="4937391"/>
            <a:ext cx="2277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Accepterar och förkastar resultat</a:t>
            </a:r>
          </a:p>
          <a:p>
            <a:r>
              <a:rPr lang="sv-SE" sz="2000" dirty="0" smtClean="0"/>
              <a:t> </a:t>
            </a:r>
          </a:p>
        </p:txBody>
      </p:sp>
      <p:cxnSp>
        <p:nvCxnSpPr>
          <p:cNvPr id="13" name="Rak 12"/>
          <p:cNvCxnSpPr/>
          <p:nvPr/>
        </p:nvCxnSpPr>
        <p:spPr>
          <a:xfrm flipH="1">
            <a:off x="2513680" y="4797152"/>
            <a:ext cx="547567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>
            <a:off x="5724128" y="4581128"/>
            <a:ext cx="890736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70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229600" cy="1143000"/>
          </a:xfrm>
        </p:spPr>
        <p:txBody>
          <a:bodyPr/>
          <a:lstStyle/>
          <a:p>
            <a:r>
              <a:rPr lang="sv-SE" dirty="0" smtClean="0"/>
              <a:t>Roller hos kund</a:t>
            </a:r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2699792" y="2060848"/>
            <a:ext cx="410894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v-SE" sz="2800" dirty="0" smtClean="0"/>
              <a:t>Produktägare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sz="2800" dirty="0" smtClean="0"/>
              <a:t>SharePoint arkitekt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sz="2800" dirty="0" smtClean="0"/>
              <a:t>SharePoint administratör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sz="2800" dirty="0"/>
              <a:t>Acceptanstest</a:t>
            </a:r>
          </a:p>
          <a:p>
            <a:endParaRPr lang="sv-SE" sz="2800" dirty="0" smtClean="0"/>
          </a:p>
          <a:p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307060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3528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Product </a:t>
            </a:r>
            <a:r>
              <a:rPr lang="sv-SE" dirty="0" err="1" smtClean="0"/>
              <a:t>Backlog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err="1" smtClean="0"/>
              <a:t>User</a:t>
            </a:r>
            <a:r>
              <a:rPr lang="sv-SE" dirty="0" smtClean="0"/>
              <a:t> Story</a:t>
            </a:r>
            <a:endParaRPr lang="sv-S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67864"/>
            <a:ext cx="3732262" cy="495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395536" y="1844824"/>
            <a:ext cx="791062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sz="2800" dirty="0" smtClean="0"/>
              <a:t>Som en &lt;</a:t>
            </a:r>
            <a:r>
              <a:rPr lang="sv-SE" sz="2800" b="1" dirty="0" smtClean="0"/>
              <a:t>roll</a:t>
            </a:r>
            <a:r>
              <a:rPr lang="sv-SE" sz="2800" dirty="0" smtClean="0"/>
              <a:t>&gt; vill jag &lt;</a:t>
            </a:r>
            <a:r>
              <a:rPr lang="sv-SE" sz="2800" b="1" dirty="0" smtClean="0"/>
              <a:t>behov/önskan</a:t>
            </a:r>
            <a:r>
              <a:rPr lang="sv-SE" sz="2800" dirty="0" smtClean="0"/>
              <a:t>&gt; för att &lt;</a:t>
            </a:r>
            <a:r>
              <a:rPr lang="sv-SE" sz="2800" b="1" dirty="0" smtClean="0"/>
              <a:t>syfte</a:t>
            </a:r>
            <a:r>
              <a:rPr lang="sv-SE" sz="2800" dirty="0" smtClean="0"/>
              <a:t>&gt;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652" y="3717032"/>
            <a:ext cx="6079821" cy="911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Rak pil 5"/>
          <p:cNvCxnSpPr/>
          <p:nvPr/>
        </p:nvCxnSpPr>
        <p:spPr>
          <a:xfrm flipV="1">
            <a:off x="2051720" y="4172706"/>
            <a:ext cx="792088" cy="1203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88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087338"/>
            <a:ext cx="7149739" cy="5005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sv-SE" dirty="0" smtClean="0"/>
              <a:t>Sprint </a:t>
            </a:r>
            <a:r>
              <a:rPr lang="sv-SE" dirty="0" err="1"/>
              <a:t>B</a:t>
            </a:r>
            <a:r>
              <a:rPr lang="sv-SE" dirty="0" err="1" smtClean="0"/>
              <a:t>acklog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033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VIS Kravprocess</a:t>
            </a:r>
            <a:br>
              <a:rPr lang="sv-SE" dirty="0" smtClean="0"/>
            </a:br>
            <a:r>
              <a:rPr lang="sv-SE" sz="2200" dirty="0" smtClean="0"/>
              <a:t>den korta versionen</a:t>
            </a:r>
            <a:endParaRPr lang="sv-SE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9" y="2252018"/>
            <a:ext cx="2678811" cy="223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395536" y="4845060"/>
            <a:ext cx="20008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1. Skapa prototyper(bilder)</a:t>
            </a:r>
            <a:endParaRPr lang="sv-SE" sz="1200" dirty="0"/>
          </a:p>
        </p:txBody>
      </p:sp>
      <p:sp>
        <p:nvSpPr>
          <p:cNvPr id="4" name="Höger 3"/>
          <p:cNvSpPr/>
          <p:nvPr/>
        </p:nvSpPr>
        <p:spPr bwMode="auto">
          <a:xfrm>
            <a:off x="3181035" y="2828836"/>
            <a:ext cx="576064" cy="484632"/>
          </a:xfrm>
          <a:prstGeom prst="right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AutoShape 4" descr="data:image/jpeg;base64,/9j/4AAQSkZJRgABAQAAAQABAAD/2wBDAAkGBwgHBgkIBwgKCgkLDRYPDQwMDRsUFRAWIB0iIiAdHx8kKDQsJCYxJx8fLT0tMTU3Ojo6Iys/RD84QzQ5Ojf/2wBDAQoKCg0MDRoPDxo3JR8lNzc3Nzc3Nzc3Nzc3Nzc3Nzc3Nzc3Nzc3Nzc3Nzc3Nzc3Nzc3Nzc3Nzc3Nzc3Nzc3Nzf/wAARCACcAH0DASIAAhEBAxEB/8QAGwAAAwEBAQEBAAAAAAAAAAAAAAMEAgUBBgf/xAA9EAABAwEEBQkGBgICAwAAAAABAAIDEQQSITEFE0FRkSJDUmFygbHB0RQVMjRxoQYzQlPh8IKSI2KisvH/xAAUAQEAAAAAAAAAAAAAAAAAAAAA/8QAFBEBAAAAAAAAAAAAAAAAAAAAAP/aAAwDAQACEQMRAD8A/cUIQgEFCEHItthtDrdrrPanRl90FrR+kUrierYKYmqkZonSAJvaWtlC2hDWjOmdS4kbOHWa91/zMfYd4hNQTwOfHCxjmyvc1oBcQKnrzW9af2pOA9U1CBWtP7UnAeqNaf2pOA9Uw0AqUszwjnY/9ggNaf2pOA9Ua0/tScB6r0TRONGysP0cExArWn9qTgPVGtP7UnAeqahArWn9qTgPVYltbYqayOQVywHqqFBpTmu/yQXoQhAIQhAp3zMfYd4hNSnfMx9h3iE1AHJIc98ri2KjQDRzyPsE9JspGoa39TcHDcUHjYIyauF873mqbQDIBcp2hHGWaRukLW3WyGRwa+7iaVy2UAA3JbNAubJI52kLRJfgdDyzUitca1qSKmiDsENcOU0EHeFjUNArETGf+uXDJcyPQToYmtit07XteXh421AFCN2FVVYrBLZZjJJbJpgWBpbI6orXPyQUxyOv6uUUfSoIycN/8JyTKQZYQMwS4/Sh8yE5AKDSnNd/kr1BpTmu/wAkF6EIQCEIQKd8zH2HeITUp3zMfYd4hMJogHYNJKla18rzNE4xgigBGD+sjwWq+0Ow/JB/3Pp4+NAFEChK9v5kTh1t5Q9fsvfaI97h9WkJlQlm0Qg0MsYO4uCA9oZsvH6MJ8lkySvwZHcHSf6D+Fts0TzRsjHHcHArdUC4ogypLi55zccz/CahCAUGlOa7/JXqDSnNd/kgvQhCAQhCBT/mY+w7xCw8umcY2khg+Nwz+g/v8ZneX2pkUZobjrzuiKj7qhjAxoa3AAUCAa0BoAAFMhTJKdI+RxbEQ0A0c8iuO4f3inlce1aJZpBsEntEkMsDS1r4wKtcSKn64fdB0hBH+sXzvfimi60ACgG4LgM0FbnSyCbS0xZg1hBdeu0xrj/aCtTinHQloOtppe1i+0BovGjDtIxrv27eoUDsOax4o9rXDrCUYQ01hcYzublwyUQ0QRpF9sFsmF8tLmAkDANwzyN3H0qCr3LaBGyNmlbSGRsLWgEitRQVoRlsyQdSOR1/VygB9KimTh1JqmLbjrOy8XObWrjmQGkE8SFSgFBpTmu/yV6g0pzXf5IKbTU6tlSA99DTdQnyWC0RyRmPAl10tBzFCtSSRPaWSYjaC0pVnfCKvvPLg5wBdeNBU70FiTK9wcI2Yvd/4jeVovJYXRi8dgOCU17IiW3tZKcXXRU8NgQesjbHNGBX4XEk5k1binPkZGKvcGjZXapn62S0R1IiF12WLtncPunshjYagcrpE1PFBjWSyH/iZdHSkFPtnxovPZ3tcXsldfOdcj3eeafRePcGAlxAAzJKBYle38yJw628oev2XvtEW193qcCPFZ1r3/lxkjpP5IPmvbsxzkYPoz+UHvtEf6SXdlpPgs35X/lx3R0pPQfwvbk2yUf5M/lF6ZvxMa8b2Gh4H1QaijuVJJc45uOZTFiKVsgN04jMHAj6hbQCg0pzXf5K9QaU5rv8kFxS7P8AAe27/wBisGZziRC0vIzccGjv29yGCaEEECRpJJLRQiprltQUJIkjiq265oqcmGnFbjkbI2rTlnsIWC90bzrcWE4P3dR9f6QwZ4nWmO7Iw8l2ThvCoqlSNa60RhwBFx2YrtC99nhHwxhvY5PggYclyffFifPIJZHARPdG1pYTVzcDlwFc9i6Opp8Mkjf8q+NVO6ytil1xiZLv/wCMXh1hBMfxHo0Qa5srnNJoAGEVNaYVoOv6Jtl05o21lgs1pEl911pa00JzzpTLxG8KmOz2N7QWQQEDKjBhv8FsWWzNLS2zxAtJc2jBgTmR1oIjp/RouHXkh4cQRG79Na7Orw3r1+nNHRgGSe5eBIq05VI2DqJ+gJ2Kr2OyXNX7NBcFeTqxTHPBeGxWQOLzZob10NqWDIGoHccUHPfprR7w2RkpbNjcaWmrqGhGGFPDArsrnS2Gx2trY22aPVNeHXmtoKg1wpmuigFBpTmu/wAleoNKc13+SCN9m002SYwWqDlOcWa0lwFciRTZhgCMuuqUyyfiHVysfpGzioOrIZVwJO03aGgO7YOuv0CEGW1pjmvXAOBByK9QgjfWzzx0q6K67rLMvt4eFbXBwBFCDtCW/wCZj7DvEJbmOg5UQqw5xjxHp/SFKFiORsjA5pqCtoFvhjebxBDukDQ8QvNS4fDPIBuwPiE1CCaCOZzKyzuJvH4Q0ClTTZuTPZ4yavBf2ySOCntFiitgbrHStu3gNXI5mZ6qVy8V7YtHx2OV8kck7i8AESTOeMOolBWBReoQgFBpTmu/yV6g0pzXf5IL0IQgEIQgU75mPsO8QmpTvmY+w7xCagRJG5rzJDg79Tcg7+etMikEgJGBBoQcwetbU9pbcBmaSHtFcBWo3FA572saXOIAG0lL1xd8ET3ddKD7qeGazukkL54XzQuuSAPB1Trodd6jdIO+hBVEdphe57WSMLmfEA7LP0PBB4wzAflAYnN/X9F7rZBnC7/Eg+a0J4jepIzkip5QwG8pfttlvRN9oirKSIxfHLIzpvQMZMx5oCb3RcKHgUxTvls0wcHSRODCL3KHJOz6LUJc17o3kuIFWuO0dfWgcoNKc13+SvUGlOa7/JBehCEAhCECnfMx9h3iE1Kd8zH2HeITUAsTMMkbmjMjAraEHH9zaNtLpXSWYCWS8JRfINSak579u4Bbj0Bo2J0rmWflSxmJ7jI4ksOYrWv/AMC6MkTJKFwNRkQaEd4WbkrfhlDh/wB2+YogiboPR7IjG2zXQWFho81oSCcfqAlP/Dmi3tuus7iKEUMriKGtRnkaniunen6Ef+x9F4dedsbO4u9EHGn/AAtoswOiY18EZaQbj8sWmuNceSB9CV17OKuvtBEYaGsrtG9aEAJBkcZCMReyHdknIBQaU5rv8leoNKc13+SC9CEIBCEIFO+Zj7DvEJqjt0zoJYnMAJLXDHuSPeE3RZwPqg6aFzPeE3RZwPqj3hN0WcD6oOmhcz3hN0WcD6o94TdFnA+qDpoXM94TdFnA+qPeE3RZwPqg6aFzPeE3RZwPqj3hN0WcD6oOmoNKc13+SX7wm6LOB9VHpC3Su1dWs27D1IP/2Q=="/>
          <p:cNvSpPr>
            <a:spLocks noChangeAspect="1" noChangeArrowheads="1"/>
          </p:cNvSpPr>
          <p:nvPr/>
        </p:nvSpPr>
        <p:spPr bwMode="auto">
          <a:xfrm>
            <a:off x="63500" y="-652463"/>
            <a:ext cx="10668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6" name="AutoShape 6" descr="data:image/jpeg;base64,/9j/4AAQSkZJRgABAQAAAQABAAD/2wBDAAkGBwgHBgkIBwgKCgkLDRYPDQwMDRsUFRAWIB0iIiAdHx8kKDQsJCYxJx8fLT0tMTU3Ojo6Iys/RD84QzQ5Ojf/2wBDAQoKCg0MDRoPDxo3JR8lNzc3Nzc3Nzc3Nzc3Nzc3Nzc3Nzc3Nzc3Nzc3Nzc3Nzc3Nzc3Nzc3Nzc3Nzc3Nzc3Nzf/wAARCACcAH0DASIAAhEBAxEB/8QAGwAAAwEBAQEBAAAAAAAAAAAAAAMEAgUBBgf/xAA9EAABAwEEBQkGBgICAwAAAAABAAIDEQQSITEFE0FRkSJDUmFygbHB0RQVMjRxoQYzQlPh8IKSI2KisvH/xAAUAQEAAAAAAAAAAAAAAAAAAAAA/8QAFBEBAAAAAAAAAAAAAAAAAAAAAP/aAAwDAQACEQMRAD8A/cUIQgEFCEHItthtDrdrrPanRl90FrR+kUrierYKYmqkZonSAJvaWtlC2hDWjOmdS4kbOHWa91/zMfYd4hNQTwOfHCxjmyvc1oBcQKnrzW9af2pOA9U1CBWtP7UnAeqNaf2pOA9Uw0AqUszwjnY/9ggNaf2pOA9Ua0/tScB6r0TRONGysP0cExArWn9qTgPVGtP7UnAeqahArWn9qTgPVYltbYqayOQVywHqqFBpTmu/yQXoQhAIQhAp3zMfYd4hNSnfMx9h3iE1AHJIc98ri2KjQDRzyPsE9JspGoa39TcHDcUHjYIyauF873mqbQDIBcp2hHGWaRukLW3WyGRwa+7iaVy2UAA3JbNAubJI52kLRJfgdDyzUitca1qSKmiDsENcOU0EHeFjUNArETGf+uXDJcyPQToYmtit07XteXh421AFCN2FVVYrBLZZjJJbJpgWBpbI6orXPyQUxyOv6uUUfSoIycN/8JyTKQZYQMwS4/Sh8yE5AKDSnNd/kr1BpTmu/wAkF6EIQCEIQKd8zH2HeITUp3zMfYd4hMJogHYNJKla18rzNE4xgigBGD+sjwWq+0Ow/JB/3Pp4+NAFEChK9v5kTh1t5Q9fsvfaI97h9WkJlQlm0Qg0MsYO4uCA9oZsvH6MJ8lkySvwZHcHSf6D+Fts0TzRsjHHcHArdUC4ogypLi55zccz/CahCAUGlOa7/JXqDSnNd/kgvQhCAQhCBT/mY+w7xCw8umcY2khg+Nwz+g/v8ZneX2pkUZobjrzuiKj7qhjAxoa3AAUCAa0BoAAFMhTJKdI+RxbEQ0A0c8iuO4f3inlce1aJZpBsEntEkMsDS1r4wKtcSKn64fdB0hBH+sXzvfimi60ACgG4LgM0FbnSyCbS0xZg1hBdeu0xrj/aCtTinHQloOtppe1i+0BovGjDtIxrv27eoUDsOax4o9rXDrCUYQ01hcYzublwyUQ0QRpF9sFsmF8tLmAkDANwzyN3H0qCr3LaBGyNmlbSGRsLWgEitRQVoRlsyQdSOR1/VygB9KimTh1JqmLbjrOy8XObWrjmQGkE8SFSgFBpTmu/yV6g0pzXf5IKbTU6tlSA99DTdQnyWC0RyRmPAl10tBzFCtSSRPaWSYjaC0pVnfCKvvPLg5wBdeNBU70FiTK9wcI2Yvd/4jeVovJYXRi8dgOCU17IiW3tZKcXXRU8NgQesjbHNGBX4XEk5k1binPkZGKvcGjZXapn62S0R1IiF12WLtncPunshjYagcrpE1PFBjWSyH/iZdHSkFPtnxovPZ3tcXsldfOdcj3eeafRePcGAlxAAzJKBYle38yJw628oev2XvtEW193qcCPFZ1r3/lxkjpP5IPmvbsxzkYPoz+UHvtEf6SXdlpPgs35X/lx3R0pPQfwvbk2yUf5M/lF6ZvxMa8b2Gh4H1QaijuVJJc45uOZTFiKVsgN04jMHAj6hbQCg0pzXf5K9QaU5rv8kFxS7P8AAe27/wBisGZziRC0vIzccGjv29yGCaEEECRpJJLRQiprltQUJIkjiq265oqcmGnFbjkbI2rTlnsIWC90bzrcWE4P3dR9f6QwZ4nWmO7Iw8l2ThvCoqlSNa60RhwBFx2YrtC99nhHwxhvY5PggYclyffFifPIJZHARPdG1pYTVzcDlwFc9i6Opp8Mkjf8q+NVO6ytil1xiZLv/wCMXh1hBMfxHo0Qa5srnNJoAGEVNaYVoOv6Jtl05o21lgs1pEl911pa00JzzpTLxG8KmOz2N7QWQQEDKjBhv8FsWWzNLS2zxAtJc2jBgTmR1oIjp/RouHXkh4cQRG79Na7Orw3r1+nNHRgGSe5eBIq05VI2DqJ+gJ2Kr2OyXNX7NBcFeTqxTHPBeGxWQOLzZob10NqWDIGoHccUHPfprR7w2RkpbNjcaWmrqGhGGFPDArsrnS2Gx2trY22aPVNeHXmtoKg1wpmuigFBpTmu/wAleoNKc13+SCN9m002SYwWqDlOcWa0lwFciRTZhgCMuuqUyyfiHVysfpGzioOrIZVwJO03aGgO7YOuv0CEGW1pjmvXAOBByK9QgjfWzzx0q6K67rLMvt4eFbXBwBFCDtCW/wCZj7DvEJbmOg5UQqw5xjxHp/SFKFiORsjA5pqCtoFvhjebxBDukDQ8QvNS4fDPIBuwPiE1CCaCOZzKyzuJvH4Q0ClTTZuTPZ4yavBf2ySOCntFiitgbrHStu3gNXI5mZ6qVy8V7YtHx2OV8kck7i8AESTOeMOolBWBReoQgFBpTmu/yV6g0pzXf5IL0IQgEIQgU75mPsO8QmpTvmY+w7xCagRJG5rzJDg79Tcg7+etMikEgJGBBoQcwetbU9pbcBmaSHtFcBWo3FA572saXOIAG0lL1xd8ET3ddKD7qeGazukkL54XzQuuSAPB1Trodd6jdIO+hBVEdphe57WSMLmfEA7LP0PBB4wzAflAYnN/X9F7rZBnC7/Eg+a0J4jepIzkip5QwG8pfttlvRN9oirKSIxfHLIzpvQMZMx5oCb3RcKHgUxTvls0wcHSRODCL3KHJOz6LUJc17o3kuIFWuO0dfWgcoNKc13+SvUGlOa7/JBehCEAhCECnfMx9h3iE1Kd8zH2HeITUAsTMMkbmjMjAraEHH9zaNtLpXSWYCWS8JRfINSak579u4Bbj0Bo2J0rmWflSxmJ7jI4ksOYrWv/AMC6MkTJKFwNRkQaEd4WbkrfhlDh/wB2+YogiboPR7IjG2zXQWFho81oSCcfqAlP/Dmi3tuus7iKEUMriKGtRnkaniunen6Ef+x9F4dedsbO4u9EHGn/AAtoswOiY18EZaQbj8sWmuNceSB9CV17OKuvtBEYaGsrtG9aEAJBkcZCMReyHdknIBQaU5rv8leoNKc13+SC9CEIBCEIFO+Zj7DvEJqjt0zoJYnMAJLXDHuSPeE3RZwPqg6aFzPeE3RZwPqj3hN0WcD6oOmhcz3hN0WcD6o94TdFnA+qDpoXM94TdFnA+qPeE3RZwPqg6aFzPeE3RZwPqj3hN0WcD6oOmoNKc13+SX7wm6LOB9VHpC3Su1dWs27D1IP/2Q=="/>
          <p:cNvSpPr>
            <a:spLocks noChangeAspect="1" noChangeArrowheads="1"/>
          </p:cNvSpPr>
          <p:nvPr/>
        </p:nvSpPr>
        <p:spPr bwMode="auto">
          <a:xfrm>
            <a:off x="215900" y="-500063"/>
            <a:ext cx="10668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099" y="2269352"/>
            <a:ext cx="1677309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ruta 10"/>
          <p:cNvSpPr txBox="1"/>
          <p:nvPr/>
        </p:nvSpPr>
        <p:spPr>
          <a:xfrm>
            <a:off x="3948658" y="4845059"/>
            <a:ext cx="18966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2</a:t>
            </a:r>
            <a:r>
              <a:rPr lang="sv-SE" sz="1200" dirty="0" smtClean="0"/>
              <a:t>. Skapa användningsfall</a:t>
            </a:r>
            <a:endParaRPr lang="sv-SE" sz="1200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493" y="2281672"/>
            <a:ext cx="2463426" cy="230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Höger 14"/>
          <p:cNvSpPr/>
          <p:nvPr/>
        </p:nvSpPr>
        <p:spPr bwMode="auto">
          <a:xfrm>
            <a:off x="5557299" y="2828836"/>
            <a:ext cx="576064" cy="484632"/>
          </a:xfrm>
          <a:prstGeom prst="right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ruta 15"/>
          <p:cNvSpPr txBox="1"/>
          <p:nvPr/>
        </p:nvSpPr>
        <p:spPr>
          <a:xfrm>
            <a:off x="6376299" y="4798893"/>
            <a:ext cx="1884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3. Lägg in i Product </a:t>
            </a:r>
            <a:r>
              <a:rPr lang="sv-SE" sz="1200" dirty="0" err="1" smtClean="0"/>
              <a:t>Backlog</a:t>
            </a:r>
            <a:endParaRPr lang="sv-SE" sz="12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sv-SE" sz="1200" dirty="0" smtClean="0"/>
              <a:t>Prioritera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sv-SE" sz="1200" dirty="0" smtClean="0"/>
              <a:t>tidsuppskatta</a:t>
            </a:r>
            <a:endParaRPr lang="sv-SE" sz="1200" dirty="0"/>
          </a:p>
        </p:txBody>
      </p:sp>
      <p:sp>
        <p:nvSpPr>
          <p:cNvPr id="7" name="textruta 6"/>
          <p:cNvSpPr txBox="1"/>
          <p:nvPr/>
        </p:nvSpPr>
        <p:spPr>
          <a:xfrm>
            <a:off x="4716016" y="1628800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2</a:t>
            </a:r>
          </a:p>
        </p:txBody>
      </p:sp>
      <p:sp>
        <p:nvSpPr>
          <p:cNvPr id="18" name="textruta 17"/>
          <p:cNvSpPr txBox="1"/>
          <p:nvPr/>
        </p:nvSpPr>
        <p:spPr>
          <a:xfrm>
            <a:off x="1395970" y="1628800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1</a:t>
            </a:r>
            <a:endParaRPr lang="sv-SE" dirty="0"/>
          </a:p>
        </p:txBody>
      </p:sp>
      <p:sp>
        <p:nvSpPr>
          <p:cNvPr id="19" name="textruta 18"/>
          <p:cNvSpPr txBox="1"/>
          <p:nvPr/>
        </p:nvSpPr>
        <p:spPr>
          <a:xfrm>
            <a:off x="7153714" y="1628800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4539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1143000"/>
          </a:xfrm>
        </p:spPr>
        <p:txBody>
          <a:bodyPr/>
          <a:lstStyle/>
          <a:p>
            <a:r>
              <a:rPr lang="sv-SE" dirty="0" smtClean="0"/>
              <a:t>SCRUM Sprint</a:t>
            </a:r>
            <a:endParaRPr lang="sv-SE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882007"/>
              </p:ext>
            </p:extLst>
          </p:nvPr>
        </p:nvGraphicFramePr>
        <p:xfrm>
          <a:off x="611560" y="3645024"/>
          <a:ext cx="784887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258"/>
                <a:gridCol w="523258"/>
                <a:gridCol w="523258"/>
                <a:gridCol w="523258"/>
                <a:gridCol w="523258"/>
                <a:gridCol w="523258"/>
                <a:gridCol w="523258"/>
                <a:gridCol w="523258"/>
                <a:gridCol w="523258"/>
                <a:gridCol w="523258"/>
                <a:gridCol w="523258"/>
                <a:gridCol w="523258"/>
                <a:gridCol w="523258"/>
                <a:gridCol w="523258"/>
                <a:gridCol w="523258"/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Må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Ti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On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To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Fr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Må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Ti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On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To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Fr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Må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Ti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On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To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Fr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ounded Rectangular Callout 5"/>
          <p:cNvSpPr/>
          <p:nvPr/>
        </p:nvSpPr>
        <p:spPr>
          <a:xfrm>
            <a:off x="251520" y="1340768"/>
            <a:ext cx="1368152" cy="1440160"/>
          </a:xfrm>
          <a:prstGeom prst="wedgeRoundRectCallout">
            <a:avLst>
              <a:gd name="adj1" fmla="val -2606"/>
              <a:gd name="adj2" fmla="val 11083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 smtClean="0"/>
              <a:t>Sprint planering</a:t>
            </a:r>
          </a:p>
          <a:p>
            <a:pPr algn="ctr"/>
            <a:r>
              <a:rPr lang="sv-SE" sz="1600" dirty="0" smtClean="0"/>
              <a:t>Må 9 – 15</a:t>
            </a:r>
          </a:p>
          <a:p>
            <a:pPr algn="ctr"/>
            <a:r>
              <a:rPr lang="sv-SE" sz="1600" dirty="0" smtClean="0"/>
              <a:t>5-6 timmar</a:t>
            </a:r>
            <a:endParaRPr lang="sv-SE" sz="16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7164288" y="1124744"/>
            <a:ext cx="1368152" cy="1296144"/>
          </a:xfrm>
          <a:prstGeom prst="wedgeRoundRectCallout">
            <a:avLst>
              <a:gd name="adj1" fmla="val 18624"/>
              <a:gd name="adj2" fmla="val 14166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 smtClean="0"/>
              <a:t>Sprint Demo 10:00-11:00</a:t>
            </a:r>
            <a:endParaRPr lang="sv-SE" sz="16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7236296" y="5013176"/>
            <a:ext cx="1512168" cy="1224136"/>
          </a:xfrm>
          <a:prstGeom prst="wedgeRoundRectCallout">
            <a:avLst>
              <a:gd name="adj1" fmla="val 13976"/>
              <a:gd name="adj2" fmla="val -7936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 smtClean="0"/>
              <a:t>Sprint</a:t>
            </a:r>
          </a:p>
          <a:p>
            <a:pPr algn="ctr"/>
            <a:r>
              <a:rPr lang="sv-SE" sz="1600" dirty="0" err="1" smtClean="0"/>
              <a:t>Retrospective</a:t>
            </a:r>
            <a:endParaRPr lang="sv-SE" sz="16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5580112" y="1268760"/>
            <a:ext cx="1080120" cy="792088"/>
          </a:xfrm>
          <a:prstGeom prst="wedgeRoundRectCallout">
            <a:avLst>
              <a:gd name="adj1" fmla="val 29538"/>
              <a:gd name="adj2" fmla="val 31100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 smtClean="0"/>
              <a:t>Story time session</a:t>
            </a:r>
            <a:endParaRPr lang="sv-SE" sz="1600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6660232" y="2492896"/>
            <a:ext cx="1008112" cy="1152128"/>
          </a:xfrm>
          <a:prstGeom prst="wedgeRoundRectCallout">
            <a:avLst>
              <a:gd name="adj1" fmla="val 43643"/>
              <a:gd name="adj2" fmla="val 1071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 err="1" smtClean="0"/>
              <a:t>Pre-sprint</a:t>
            </a:r>
            <a:endParaRPr lang="sv-SE" sz="1600" dirty="0" smtClean="0"/>
          </a:p>
          <a:p>
            <a:pPr algn="ctr"/>
            <a:r>
              <a:rPr lang="sv-SE" sz="1600" dirty="0" err="1" smtClean="0"/>
              <a:t>planning</a:t>
            </a:r>
            <a:endParaRPr lang="sv-SE" sz="1600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5796136" y="5013176"/>
            <a:ext cx="1224136" cy="1224136"/>
          </a:xfrm>
          <a:prstGeom prst="wedgeRoundRectCallout">
            <a:avLst>
              <a:gd name="adj1" fmla="val 93124"/>
              <a:gd name="adj2" fmla="val -8287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 smtClean="0"/>
              <a:t>Installation hos NLL</a:t>
            </a:r>
            <a:endParaRPr lang="sv-SE" sz="1600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2915816" y="1844824"/>
            <a:ext cx="2016224" cy="792088"/>
          </a:xfrm>
          <a:prstGeom prst="wedgeRoundRectCallout">
            <a:avLst>
              <a:gd name="adj1" fmla="val -21085"/>
              <a:gd name="adj2" fmla="val 1389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 smtClean="0"/>
              <a:t>Daily </a:t>
            </a:r>
            <a:r>
              <a:rPr lang="sv-SE" sz="1600" dirty="0" err="1" smtClean="0"/>
              <a:t>Standup</a:t>
            </a:r>
            <a:endParaRPr lang="sv-SE" sz="1600" dirty="0" smtClean="0"/>
          </a:p>
          <a:p>
            <a:pPr algn="ctr"/>
            <a:r>
              <a:rPr lang="sv-SE" sz="1600" dirty="0" smtClean="0"/>
              <a:t>08:30 varje morgon</a:t>
            </a:r>
            <a:endParaRPr lang="sv-SE" sz="1600" dirty="0"/>
          </a:p>
        </p:txBody>
      </p:sp>
      <p:sp>
        <p:nvSpPr>
          <p:cNvPr id="15" name="Rectangular Callout 14"/>
          <p:cNvSpPr/>
          <p:nvPr/>
        </p:nvSpPr>
        <p:spPr>
          <a:xfrm>
            <a:off x="1979712" y="5301208"/>
            <a:ext cx="936104" cy="720080"/>
          </a:xfrm>
          <a:prstGeom prst="wedgeRectCallout">
            <a:avLst>
              <a:gd name="adj1" fmla="val -6810"/>
              <a:gd name="adj2" fmla="val -1574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 smtClean="0"/>
              <a:t>Build #1</a:t>
            </a:r>
            <a:endParaRPr lang="sv-SE" sz="1600" dirty="0"/>
          </a:p>
        </p:txBody>
      </p:sp>
      <p:sp>
        <p:nvSpPr>
          <p:cNvPr id="17" name="Rectangular Callout 14"/>
          <p:cNvSpPr/>
          <p:nvPr/>
        </p:nvSpPr>
        <p:spPr>
          <a:xfrm>
            <a:off x="4283968" y="5301208"/>
            <a:ext cx="936104" cy="720080"/>
          </a:xfrm>
          <a:prstGeom prst="wedgeRectCallout">
            <a:avLst>
              <a:gd name="adj1" fmla="val -16677"/>
              <a:gd name="adj2" fmla="val -1638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 err="1" smtClean="0"/>
              <a:t>Build</a:t>
            </a:r>
            <a:r>
              <a:rPr lang="sv-SE" sz="1600" dirty="0" smtClean="0"/>
              <a:t> #...</a:t>
            </a:r>
            <a:endParaRPr lang="sv-SE" sz="1600" dirty="0"/>
          </a:p>
        </p:txBody>
      </p:sp>
      <p:sp>
        <p:nvSpPr>
          <p:cNvPr id="16" name="Rectangular Callout 15"/>
          <p:cNvSpPr/>
          <p:nvPr/>
        </p:nvSpPr>
        <p:spPr>
          <a:xfrm>
            <a:off x="3203848" y="5301208"/>
            <a:ext cx="936104" cy="720080"/>
          </a:xfrm>
          <a:prstGeom prst="wedgeRectCallout">
            <a:avLst>
              <a:gd name="adj1" fmla="val -21118"/>
              <a:gd name="adj2" fmla="val -1542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 smtClean="0"/>
              <a:t>Build #2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178108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rved Up Arrow 32"/>
          <p:cNvSpPr/>
          <p:nvPr/>
        </p:nvSpPr>
        <p:spPr bwMode="auto">
          <a:xfrm flipH="1">
            <a:off x="885862" y="4437113"/>
            <a:ext cx="7388561" cy="1425806"/>
          </a:xfrm>
          <a:prstGeom prst="curvedUpArrow">
            <a:avLst/>
          </a:prstGeom>
          <a:solidFill>
            <a:schemeClr val="accent1"/>
          </a:solidFill>
          <a:ln w="9525" cap="flat" cmpd="thickThin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600" tIns="46800" rIns="93600" bIns="4680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1400">
              <a:latin typeface="Arial" charset="0"/>
            </a:endParaRPr>
          </a:p>
        </p:txBody>
      </p:sp>
      <p:sp>
        <p:nvSpPr>
          <p:cNvPr id="6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E92FDD86-0990-47CB-9625-A7A40739D998}" type="datetime1">
              <a:rPr lang="sv-SE"/>
              <a:pPr>
                <a:defRPr/>
              </a:pPr>
              <a:t>2013-05-08</a:t>
            </a:fld>
            <a:endParaRPr lang="sv-S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dirty="0"/>
              <a:t>Sida </a:t>
            </a:r>
            <a:fld id="{8F194638-D647-4B5F-82E9-D8D3CD44D848}" type="slidenum">
              <a:rPr lang="sv-SE"/>
              <a:pPr>
                <a:defRPr/>
              </a:pPr>
              <a:t>17</a:t>
            </a:fld>
            <a:endParaRPr lang="sv-SE" dirty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1915767" y="260648"/>
            <a:ext cx="6051550" cy="914400"/>
          </a:xfrm>
        </p:spPr>
        <p:txBody>
          <a:bodyPr/>
          <a:lstStyle/>
          <a:p>
            <a:r>
              <a:rPr lang="en-GB" dirty="0" smtClean="0"/>
              <a:t>Test </a:t>
            </a:r>
            <a:r>
              <a:rPr lang="en-GB" dirty="0" err="1" smtClean="0"/>
              <a:t>i</a:t>
            </a:r>
            <a:r>
              <a:rPr lang="en-GB" dirty="0" smtClean="0"/>
              <a:t> VIS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02089" y="1662377"/>
            <a:ext cx="8422549" cy="4033561"/>
            <a:chOff x="1386073" y="1800752"/>
            <a:chExt cx="7234123" cy="2830336"/>
          </a:xfrm>
        </p:grpSpPr>
        <p:sp>
          <p:nvSpPr>
            <p:cNvPr id="63" name="Curved Down Arrow 62"/>
            <p:cNvSpPr/>
            <p:nvPr/>
          </p:nvSpPr>
          <p:spPr bwMode="auto">
            <a:xfrm>
              <a:off x="2674409" y="2126255"/>
              <a:ext cx="5918748" cy="1570991"/>
            </a:xfrm>
            <a:prstGeom prst="curvedDownArrow">
              <a:avLst/>
            </a:prstGeom>
            <a:solidFill>
              <a:schemeClr val="accent1"/>
            </a:solidFill>
            <a:ln w="9525" cap="flat" cmpd="thickThin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3600" tIns="46800" rIns="936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249" name="AutoShape 9"/>
            <p:cNvSpPr>
              <a:spLocks noChangeArrowheads="1"/>
            </p:cNvSpPr>
            <p:nvPr/>
          </p:nvSpPr>
          <p:spPr bwMode="auto">
            <a:xfrm>
              <a:off x="1386073" y="2805865"/>
              <a:ext cx="1174586" cy="110688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bg2">
                <a:lumMod val="40000"/>
                <a:lumOff val="60000"/>
              </a:schemeClr>
            </a:solidFill>
            <a:ln w="38100" cmpd="thickThin">
              <a:solidFill>
                <a:srgbClr val="F2F2F2"/>
              </a:solidFill>
              <a:prstDash val="solid"/>
              <a:miter lim="800000"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sv-SE" sz="1400" dirty="0" smtClean="0">
                  <a:latin typeface="Calibri" pitchFamily="34" charset="0"/>
                </a:rPr>
                <a:t>PBI</a:t>
              </a:r>
              <a:endParaRPr kumimoji="0" lang="sv-S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sv-SE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Med testbara acceptans kriterier</a:t>
              </a:r>
              <a:endParaRPr kumimoji="0" lang="sv-S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0251" name="AutoShape 11"/>
            <p:cNvCxnSpPr>
              <a:cxnSpLocks noChangeShapeType="1"/>
              <a:stCxn id="10249" idx="0"/>
              <a:endCxn id="32" idx="1"/>
            </p:cNvCxnSpPr>
            <p:nvPr/>
          </p:nvCxnSpPr>
          <p:spPr bwMode="auto">
            <a:xfrm>
              <a:off x="2560659" y="3359310"/>
              <a:ext cx="227500" cy="0"/>
            </a:xfrm>
            <a:prstGeom prst="straightConnector1">
              <a:avLst/>
            </a:prstGeom>
            <a:noFill/>
            <a:ln w="9525" cmpd="thickThin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</p:spPr>
        </p:cxnSp>
        <p:sp>
          <p:nvSpPr>
            <p:cNvPr id="10252" name="AutoShape 12"/>
            <p:cNvSpPr>
              <a:spLocks noChangeArrowheads="1"/>
            </p:cNvSpPr>
            <p:nvPr/>
          </p:nvSpPr>
          <p:spPr bwMode="auto">
            <a:xfrm>
              <a:off x="6222800" y="1800752"/>
              <a:ext cx="857250" cy="523703"/>
            </a:xfrm>
            <a:prstGeom prst="flowChartProcess">
              <a:avLst/>
            </a:prstGeom>
            <a:solidFill>
              <a:srgbClr val="F79646"/>
            </a:solidFill>
            <a:ln w="38100" cmpd="thickThin">
              <a:solidFill>
                <a:srgbClr val="F2F2F2"/>
              </a:solidFill>
              <a:prstDash val="solid"/>
              <a:miter lim="800000"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sv-SE" sz="1400" dirty="0" smtClean="0">
                  <a:latin typeface="Calibri" pitchFamily="34" charset="0"/>
                </a:rPr>
                <a:t>Integr. t</a:t>
              </a:r>
              <a:r>
                <a:rPr kumimoji="0" lang="sv-SE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est </a:t>
              </a:r>
              <a:br>
                <a:rPr kumimoji="0" lang="sv-SE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</a:br>
              <a:r>
                <a:rPr kumimoji="0" lang="sv-SE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i CS</a:t>
              </a:r>
              <a:endParaRPr kumimoji="0" lang="sv-S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59" name="AutoShape 19"/>
            <p:cNvSpPr>
              <a:spLocks noChangeArrowheads="1"/>
            </p:cNvSpPr>
            <p:nvPr/>
          </p:nvSpPr>
          <p:spPr bwMode="auto">
            <a:xfrm>
              <a:off x="7687508" y="2899572"/>
              <a:ext cx="932688" cy="395772"/>
            </a:xfrm>
            <a:prstGeom prst="flowChartProcess">
              <a:avLst/>
            </a:prstGeom>
            <a:solidFill>
              <a:srgbClr val="F79646"/>
            </a:solidFill>
            <a:ln w="38100" cmpd="thickThin">
              <a:solidFill>
                <a:srgbClr val="F2F2F2"/>
              </a:solidFill>
              <a:prstDash val="solid"/>
              <a:miter lim="800000"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sv-SE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Inst och Sprintdemo </a:t>
              </a:r>
              <a:endParaRPr kumimoji="0" lang="sv-S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61" name="AutoShape 21"/>
            <p:cNvSpPr>
              <a:spLocks noChangeArrowheads="1"/>
            </p:cNvSpPr>
            <p:nvPr/>
          </p:nvSpPr>
          <p:spPr bwMode="auto">
            <a:xfrm>
              <a:off x="5817579" y="4226936"/>
              <a:ext cx="1362075" cy="404152"/>
            </a:xfrm>
            <a:prstGeom prst="flowChart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 cmpd="thickThin">
              <a:solidFill>
                <a:srgbClr val="F2F2F2"/>
              </a:solidFill>
              <a:prstDash val="solid"/>
              <a:miter lim="800000"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sv-SE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Acceptanstest NLL</a:t>
              </a:r>
              <a:endParaRPr kumimoji="0" lang="sv-S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0265" name="AutoShape 25"/>
            <p:cNvCxnSpPr>
              <a:cxnSpLocks noChangeShapeType="1"/>
              <a:stCxn id="10252" idx="3"/>
              <a:endCxn id="60" idx="1"/>
            </p:cNvCxnSpPr>
            <p:nvPr/>
          </p:nvCxnSpPr>
          <p:spPr bwMode="auto">
            <a:xfrm>
              <a:off x="7080050" y="2062603"/>
              <a:ext cx="312998" cy="270030"/>
            </a:xfrm>
            <a:prstGeom prst="straightConnector1">
              <a:avLst/>
            </a:prstGeom>
            <a:noFill/>
            <a:ln w="9525" cmpd="thickThin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</p:spPr>
        </p:cxnSp>
        <p:sp>
          <p:nvSpPr>
            <p:cNvPr id="32" name="AutoShape 10"/>
            <p:cNvSpPr>
              <a:spLocks noChangeArrowheads="1"/>
            </p:cNvSpPr>
            <p:nvPr/>
          </p:nvSpPr>
          <p:spPr bwMode="auto">
            <a:xfrm>
              <a:off x="2788159" y="3097458"/>
              <a:ext cx="879516" cy="523703"/>
            </a:xfrm>
            <a:prstGeom prst="flowChartProcess">
              <a:avLst/>
            </a:prstGeom>
            <a:solidFill>
              <a:srgbClr val="F79646"/>
            </a:solidFill>
            <a:ln w="38100" cmpd="thickThin">
              <a:solidFill>
                <a:srgbClr val="F2F2F2"/>
              </a:solidFill>
              <a:prstDash val="solid"/>
              <a:miter lim="800000"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sv-SE" sz="1400" dirty="0" smtClean="0">
                  <a:latin typeface="Calibri" pitchFamily="34" charset="0"/>
                </a:rPr>
                <a:t>Utvecklare </a:t>
              </a:r>
              <a:r>
                <a:rPr kumimoji="0" lang="sv-SE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testar i egen miljö</a:t>
              </a:r>
              <a:endParaRPr kumimoji="0" lang="sv-S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51" name="Straight Arrow Connector 50"/>
            <p:cNvCxnSpPr>
              <a:stCxn id="10261" idx="1"/>
              <a:endCxn id="58" idx="3"/>
            </p:cNvCxnSpPr>
            <p:nvPr/>
          </p:nvCxnSpPr>
          <p:spPr bwMode="auto">
            <a:xfrm flipH="1" flipV="1">
              <a:off x="5095996" y="4429011"/>
              <a:ext cx="721583" cy="1"/>
            </a:xfrm>
            <a:prstGeom prst="straightConnector1">
              <a:avLst/>
            </a:prstGeom>
            <a:solidFill>
              <a:schemeClr val="accent1"/>
            </a:solidFill>
            <a:ln w="9525" cap="flat" cmpd="thickThin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6" name="AutoShape 25"/>
            <p:cNvCxnSpPr>
              <a:cxnSpLocks noChangeShapeType="1"/>
              <a:stCxn id="60" idx="2"/>
              <a:endCxn id="10259" idx="0"/>
            </p:cNvCxnSpPr>
            <p:nvPr/>
          </p:nvCxnSpPr>
          <p:spPr bwMode="auto">
            <a:xfrm>
              <a:off x="7879342" y="2594485"/>
              <a:ext cx="274510" cy="305086"/>
            </a:xfrm>
            <a:prstGeom prst="straightConnector1">
              <a:avLst/>
            </a:prstGeom>
            <a:noFill/>
            <a:ln w="9525" cmpd="thickThin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</p:spPr>
        </p:cxnSp>
      </p:grpSp>
      <p:sp>
        <p:nvSpPr>
          <p:cNvPr id="37" name="AutoShape 10"/>
          <p:cNvSpPr>
            <a:spLocks noChangeArrowheads="1"/>
          </p:cNvSpPr>
          <p:nvPr/>
        </p:nvSpPr>
        <p:spPr bwMode="auto">
          <a:xfrm>
            <a:off x="3688215" y="1645472"/>
            <a:ext cx="1024003" cy="763245"/>
          </a:xfrm>
          <a:prstGeom prst="flowChartProcess">
            <a:avLst/>
          </a:prstGeom>
          <a:solidFill>
            <a:srgbClr val="F7964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sv-S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Automat. r</a:t>
            </a:r>
            <a:r>
              <a:rPr lang="sv-SE" sz="1400" dirty="0" smtClean="0">
                <a:latin typeface="Calibri" pitchFamily="34" charset="0"/>
              </a:rPr>
              <a:t>egr.tester i CI</a:t>
            </a:r>
            <a:endParaRPr kumimoji="0" lang="sv-S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39" name="AutoShape 13"/>
          <p:cNvCxnSpPr>
            <a:cxnSpLocks noChangeShapeType="1"/>
            <a:stCxn id="37" idx="3"/>
            <a:endCxn id="10252" idx="1"/>
          </p:cNvCxnSpPr>
          <p:nvPr/>
        </p:nvCxnSpPr>
        <p:spPr bwMode="auto">
          <a:xfrm>
            <a:off x="4712218" y="2027095"/>
            <a:ext cx="1121178" cy="845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58" name="AutoShape 21"/>
          <p:cNvSpPr>
            <a:spLocks noChangeArrowheads="1"/>
          </p:cNvSpPr>
          <p:nvPr/>
        </p:nvSpPr>
        <p:spPr bwMode="auto">
          <a:xfrm>
            <a:off x="2935643" y="5119972"/>
            <a:ext cx="1585837" cy="575964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38100" cmpd="thickThin">
            <a:solidFill>
              <a:srgbClr val="F2F2F2"/>
            </a:solidFill>
            <a:prstDash val="solid"/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ts val="1000"/>
              </a:spcAft>
            </a:pPr>
            <a:r>
              <a:rPr lang="sv-SE" sz="1400" dirty="0">
                <a:latin typeface="Calibri" pitchFamily="34" charset="0"/>
              </a:rPr>
              <a:t>Installation i NLL </a:t>
            </a:r>
            <a:r>
              <a:rPr lang="sv-SE" sz="1400" dirty="0" err="1" smtClean="0">
                <a:latin typeface="Calibri" pitchFamily="34" charset="0"/>
              </a:rPr>
              <a:t>Prod</a:t>
            </a:r>
            <a:endParaRPr lang="sv-SE" sz="1400" dirty="0">
              <a:latin typeface="Calibri" pitchFamily="34" charset="0"/>
            </a:endParaRPr>
          </a:p>
        </p:txBody>
      </p:sp>
      <p:sp>
        <p:nvSpPr>
          <p:cNvPr id="60" name="AutoShape 17"/>
          <p:cNvSpPr>
            <a:spLocks noChangeArrowheads="1"/>
          </p:cNvSpPr>
          <p:nvPr/>
        </p:nvSpPr>
        <p:spPr bwMode="auto">
          <a:xfrm>
            <a:off x="7195894" y="2047202"/>
            <a:ext cx="1132364" cy="746338"/>
          </a:xfrm>
          <a:prstGeom prst="flowChartProcess">
            <a:avLst/>
          </a:prstGeom>
          <a:solidFill>
            <a:srgbClr val="F79646"/>
          </a:solidFill>
          <a:ln w="38100" cmpd="thickThin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sv-S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Man. &amp; Auto regr. Tester i CS</a:t>
            </a:r>
            <a:endParaRPr kumimoji="0" lang="sv-S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0" name="AutoShape 10"/>
          <p:cNvSpPr>
            <a:spLocks noChangeArrowheads="1"/>
          </p:cNvSpPr>
          <p:nvPr/>
        </p:nvSpPr>
        <p:spPr bwMode="auto">
          <a:xfrm>
            <a:off x="2138317" y="2027094"/>
            <a:ext cx="1024003" cy="746338"/>
          </a:xfrm>
          <a:prstGeom prst="flowChartProcess">
            <a:avLst/>
          </a:prstGeom>
          <a:solidFill>
            <a:srgbClr val="F79646"/>
          </a:solidFill>
          <a:ln w="38100" cmpd="thickThin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sv-SE" sz="1400" dirty="0" smtClean="0">
                <a:latin typeface="Calibri" pitchFamily="34" charset="0"/>
              </a:rPr>
              <a:t>Verifiering av bygge i CI</a:t>
            </a:r>
            <a:endParaRPr kumimoji="0" lang="sv-S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71" name="AutoShape 25"/>
          <p:cNvCxnSpPr>
            <a:cxnSpLocks noChangeShapeType="1"/>
            <a:stCxn id="32" idx="0"/>
            <a:endCxn id="70" idx="2"/>
          </p:cNvCxnSpPr>
          <p:nvPr/>
        </p:nvCxnSpPr>
        <p:spPr bwMode="auto">
          <a:xfrm flipV="1">
            <a:off x="2346513" y="2773432"/>
            <a:ext cx="303806" cy="736903"/>
          </a:xfrm>
          <a:prstGeom prst="straightConnector1">
            <a:avLst/>
          </a:prstGeom>
          <a:noFill/>
          <a:ln w="9525" cmpd="thickThin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76" name="AutoShape 25"/>
          <p:cNvCxnSpPr>
            <a:cxnSpLocks noChangeShapeType="1"/>
            <a:stCxn id="70" idx="3"/>
            <a:endCxn id="37" idx="1"/>
          </p:cNvCxnSpPr>
          <p:nvPr/>
        </p:nvCxnSpPr>
        <p:spPr bwMode="auto">
          <a:xfrm flipV="1">
            <a:off x="3162320" y="2027095"/>
            <a:ext cx="525895" cy="373168"/>
          </a:xfrm>
          <a:prstGeom prst="straightConnector1">
            <a:avLst/>
          </a:prstGeom>
          <a:noFill/>
          <a:ln w="9525" cmpd="thickThin">
            <a:solidFill>
              <a:srgbClr val="000000"/>
            </a:solidFill>
            <a:round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47004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/>
          </p:cNvSpPr>
          <p:nvPr/>
        </p:nvSpPr>
        <p:spPr>
          <a:xfrm>
            <a:off x="323528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smtClean="0"/>
              <a:t>Varför inte </a:t>
            </a:r>
            <a:r>
              <a:rPr lang="sv-SE" dirty="0" err="1" smtClean="0"/>
              <a:t>Scrum</a:t>
            </a:r>
            <a:r>
              <a:rPr lang="sv-SE" dirty="0" smtClean="0"/>
              <a:t>?</a:t>
            </a:r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2771800" y="2411010"/>
            <a:ext cx="375352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sv-SE" dirty="0" smtClean="0"/>
              <a:t>Organisationen är mogen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sv-SE" dirty="0" smtClean="0"/>
              <a:t>Ledningens ok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sv-SE" dirty="0" smtClean="0"/>
              <a:t>Beslut kan tas av  PO och i gruppen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sv-SE" dirty="0" smtClean="0"/>
              <a:t>Rätt kompetens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sv-SE" dirty="0" smtClean="0"/>
              <a:t>Utveckling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sv-SE" dirty="0" smtClean="0"/>
              <a:t>Test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sv-SE" dirty="0" smtClean="0"/>
              <a:t>Produktägare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sv-SE" dirty="0" err="1" smtClean="0"/>
              <a:t>Scrummaster</a:t>
            </a:r>
            <a:endParaRPr lang="sv-SE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sv-SE" dirty="0" smtClean="0"/>
              <a:t>Heltidsresurser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sv-SE" dirty="0" err="1" smtClean="0"/>
              <a:t>Scrumrum</a:t>
            </a:r>
            <a:endParaRPr lang="sv-SE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sv-SE" dirty="0" smtClean="0"/>
              <a:t>Vilja att arbeta </a:t>
            </a:r>
            <a:r>
              <a:rPr lang="sv-SE" dirty="0" err="1" smtClean="0"/>
              <a:t>Scrum</a:t>
            </a:r>
            <a:endParaRPr lang="sv-SE" dirty="0" smtClean="0"/>
          </a:p>
          <a:p>
            <a:pPr marL="285750" indent="-285750">
              <a:buFont typeface="Wingdings" pitchFamily="2" charset="2"/>
              <a:buChar char="q"/>
            </a:pPr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2267744" y="2194986"/>
            <a:ext cx="4824536" cy="3600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/>
          <p:cNvSpPr txBox="1"/>
          <p:nvPr/>
        </p:nvSpPr>
        <p:spPr>
          <a:xfrm>
            <a:off x="2771800" y="5795972"/>
            <a:ext cx="3586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Allt ovan ok? då är det bara att köra.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1058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05" y="1219150"/>
            <a:ext cx="8813415" cy="4874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ubrik 1"/>
          <p:cNvSpPr txBox="1">
            <a:spLocks/>
          </p:cNvSpPr>
          <p:nvPr/>
        </p:nvSpPr>
        <p:spPr>
          <a:xfrm>
            <a:off x="611560" y="230783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smtClean="0"/>
              <a:t>Att arbeta enligt </a:t>
            </a:r>
            <a:r>
              <a:rPr lang="sv-SE" dirty="0" err="1" smtClean="0"/>
              <a:t>Scrum</a:t>
            </a:r>
            <a:endParaRPr lang="sv-SE" dirty="0"/>
          </a:p>
        </p:txBody>
      </p:sp>
      <p:sp>
        <p:nvSpPr>
          <p:cNvPr id="2" name="Rektangel med rundade hörn 1"/>
          <p:cNvSpPr/>
          <p:nvPr/>
        </p:nvSpPr>
        <p:spPr>
          <a:xfrm>
            <a:off x="193405" y="1052736"/>
            <a:ext cx="1930323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214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40" y="1346963"/>
            <a:ext cx="8194640" cy="4458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ktangel med rundade hörn 1"/>
          <p:cNvSpPr/>
          <p:nvPr/>
        </p:nvSpPr>
        <p:spPr>
          <a:xfrm>
            <a:off x="193405" y="1202947"/>
            <a:ext cx="1930323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1"/>
          <p:cNvSpPr txBox="1">
            <a:spLocks/>
          </p:cNvSpPr>
          <p:nvPr/>
        </p:nvSpPr>
        <p:spPr>
          <a:xfrm>
            <a:off x="611560" y="230783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smtClean="0"/>
              <a:t>Att arbeta enligt </a:t>
            </a:r>
            <a:r>
              <a:rPr lang="sv-SE" dirty="0" err="1" smtClean="0"/>
              <a:t>Scrum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4246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File:Scrum process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762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ubrik 1"/>
          <p:cNvSpPr txBox="1">
            <a:spLocks/>
          </p:cNvSpPr>
          <p:nvPr/>
        </p:nvSpPr>
        <p:spPr>
          <a:xfrm>
            <a:off x="611560" y="230783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smtClean="0"/>
              <a:t>Att arbeta enligt </a:t>
            </a:r>
            <a:r>
              <a:rPr lang="sv-SE" dirty="0" err="1" smtClean="0"/>
              <a:t>Scrum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1847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43" y="1340768"/>
            <a:ext cx="853050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ktangel med rundade hörn 2"/>
          <p:cNvSpPr/>
          <p:nvPr/>
        </p:nvSpPr>
        <p:spPr>
          <a:xfrm>
            <a:off x="193405" y="1202947"/>
            <a:ext cx="1930323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1"/>
          <p:cNvSpPr txBox="1">
            <a:spLocks/>
          </p:cNvSpPr>
          <p:nvPr/>
        </p:nvSpPr>
        <p:spPr>
          <a:xfrm>
            <a:off x="611560" y="230783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smtClean="0"/>
              <a:t>Att arbeta </a:t>
            </a:r>
            <a:r>
              <a:rPr lang="sv-SE" dirty="0" err="1" smtClean="0"/>
              <a:t>Agilt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374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988022" cy="2851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28" y="4725144"/>
            <a:ext cx="7344816" cy="133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1"/>
          <p:cNvSpPr txBox="1">
            <a:spLocks/>
          </p:cNvSpPr>
          <p:nvPr/>
        </p:nvSpPr>
        <p:spPr>
          <a:xfrm>
            <a:off x="451736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smtClean="0"/>
              <a:t>Varför </a:t>
            </a:r>
            <a:r>
              <a:rPr lang="sv-SE" dirty="0" err="1" smtClean="0"/>
              <a:t>Scrum</a:t>
            </a:r>
            <a:r>
              <a:rPr lang="sv-SE" dirty="0" smtClean="0"/>
              <a:t>?</a:t>
            </a:r>
            <a:endParaRPr lang="sv-SE" dirty="0"/>
          </a:p>
        </p:txBody>
      </p:sp>
      <p:sp>
        <p:nvSpPr>
          <p:cNvPr id="2" name="textruta 1"/>
          <p:cNvSpPr txBox="1"/>
          <p:nvPr/>
        </p:nvSpPr>
        <p:spPr>
          <a:xfrm>
            <a:off x="1187624" y="3573016"/>
            <a:ext cx="3828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Produkten bryts ner i bitar (leveranser)</a:t>
            </a:r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1062792" y="5874904"/>
            <a:ext cx="2891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Tid bryts ner i bitar (sprintar)</a:t>
            </a:r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5789839" y="4007872"/>
            <a:ext cx="2753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Sortera bitarna i affärsnytta</a:t>
            </a:r>
          </a:p>
        </p:txBody>
      </p:sp>
    </p:spTree>
    <p:extLst>
      <p:ext uri="{BB962C8B-B14F-4D97-AF65-F5344CB8AC3E}">
        <p14:creationId xmlns:p14="http://schemas.microsoft.com/office/powerpoint/2010/main" val="224713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sv-SE" dirty="0" smtClean="0"/>
              <a:t>Varför </a:t>
            </a:r>
            <a:r>
              <a:rPr lang="sv-SE" dirty="0" err="1" smtClean="0"/>
              <a:t>Scrum</a:t>
            </a:r>
            <a:r>
              <a:rPr lang="sv-SE" dirty="0" smtClean="0"/>
              <a:t>?</a:t>
            </a:r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3563888" y="1280954"/>
            <a:ext cx="17193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dirty="0" smtClean="0"/>
              <a:t>Kvalitet</a:t>
            </a:r>
            <a:endParaRPr lang="sv-SE" sz="4000" dirty="0"/>
          </a:p>
        </p:txBody>
      </p:sp>
      <p:pic>
        <p:nvPicPr>
          <p:cNvPr id="1026" name="Picture 2" descr="http://www.orebrotown.com/images/18.67254570136d450bbb480004435/Cajsa_Wargs_hu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66849"/>
            <a:ext cx="614765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04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/>
          </p:cNvSpPr>
          <p:nvPr/>
        </p:nvSpPr>
        <p:spPr>
          <a:xfrm>
            <a:off x="323528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smtClean="0"/>
              <a:t>Varför inte </a:t>
            </a:r>
            <a:r>
              <a:rPr lang="sv-SE" dirty="0" err="1" smtClean="0"/>
              <a:t>Scrum</a:t>
            </a:r>
            <a:r>
              <a:rPr lang="sv-SE" dirty="0" smtClean="0"/>
              <a:t>?</a:t>
            </a:r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2771800" y="2411010"/>
            <a:ext cx="375352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sv-SE" dirty="0" smtClean="0"/>
              <a:t>Organisationen är mogen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sv-SE" dirty="0" smtClean="0"/>
              <a:t>Ledningens ok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sv-SE" dirty="0" smtClean="0"/>
              <a:t>Beslut kan tas av  PO och i gruppen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sv-SE" dirty="0" smtClean="0"/>
              <a:t>Rätt kompetens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sv-SE" dirty="0" smtClean="0"/>
              <a:t>Utveckling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sv-SE" dirty="0" smtClean="0"/>
              <a:t>Test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sv-SE" dirty="0" smtClean="0"/>
              <a:t>Produktägare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sv-SE" dirty="0" err="1" smtClean="0"/>
              <a:t>Scrummaster</a:t>
            </a:r>
            <a:endParaRPr lang="sv-SE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sv-SE" dirty="0" smtClean="0"/>
              <a:t>Heltidsresurser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sv-SE" dirty="0" err="1" smtClean="0"/>
              <a:t>Scrumrum</a:t>
            </a:r>
            <a:endParaRPr lang="sv-SE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sv-SE" dirty="0" smtClean="0"/>
              <a:t>Vilja att arbeta </a:t>
            </a:r>
            <a:r>
              <a:rPr lang="sv-SE" dirty="0" err="1" smtClean="0"/>
              <a:t>Scrum</a:t>
            </a:r>
            <a:endParaRPr lang="sv-SE" dirty="0" smtClean="0"/>
          </a:p>
          <a:p>
            <a:pPr marL="285750" indent="-285750">
              <a:buFont typeface="Wingdings" pitchFamily="2" charset="2"/>
              <a:buChar char="q"/>
            </a:pPr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2267744" y="2194986"/>
            <a:ext cx="4824536" cy="3600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/>
          <p:cNvSpPr txBox="1"/>
          <p:nvPr/>
        </p:nvSpPr>
        <p:spPr>
          <a:xfrm>
            <a:off x="2771800" y="5795972"/>
            <a:ext cx="3607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Återkommer till detta längre fram…..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5197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02840" y="-27384"/>
            <a:ext cx="8229600" cy="1143000"/>
          </a:xfrm>
        </p:spPr>
        <p:txBody>
          <a:bodyPr/>
          <a:lstStyle/>
          <a:p>
            <a:r>
              <a:rPr lang="sv-SE" dirty="0" smtClean="0"/>
              <a:t>Roller</a:t>
            </a:r>
            <a:endParaRPr lang="sv-SE" dirty="0"/>
          </a:p>
        </p:txBody>
      </p:sp>
      <p:pic>
        <p:nvPicPr>
          <p:cNvPr id="2050" name="Picture 2" descr="http://1.bp.blogspot.com/-fefqU5rqu7g/TsK42cz39SI/AAAAAAAAAI0/-4xy5AQ0tdM/s1600/product-own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397304"/>
            <a:ext cx="2006353" cy="180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1.gstatic.com/images?q=tbn:ANd9GcTX1-cmmPNfminLQm8BZfLU-USvS3z1O1HVmaPt46xEw-GcsvD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93589"/>
            <a:ext cx="2695575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ruta 21"/>
          <p:cNvSpPr txBox="1"/>
          <p:nvPr/>
        </p:nvSpPr>
        <p:spPr>
          <a:xfrm>
            <a:off x="1310650" y="1695649"/>
            <a:ext cx="138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Intressenter </a:t>
            </a:r>
          </a:p>
        </p:txBody>
      </p:sp>
      <p:sp>
        <p:nvSpPr>
          <p:cNvPr id="23" name="textruta 22"/>
          <p:cNvSpPr txBox="1"/>
          <p:nvPr/>
        </p:nvSpPr>
        <p:spPr>
          <a:xfrm>
            <a:off x="3635220" y="4141065"/>
            <a:ext cx="147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Produktägare</a:t>
            </a:r>
            <a:endParaRPr lang="sv-SE" b="1" dirty="0"/>
          </a:p>
        </p:txBody>
      </p:sp>
      <p:pic>
        <p:nvPicPr>
          <p:cNvPr id="3" name="Picture 2" descr="C:\Users\ltannnil\AppData\Local\Microsoft\Windows\Temporary Internet Files\Content.IE5\DU33F3PD\MC900439359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881" y="1997521"/>
            <a:ext cx="2007543" cy="200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ruta 9"/>
          <p:cNvSpPr txBox="1"/>
          <p:nvPr/>
        </p:nvSpPr>
        <p:spPr>
          <a:xfrm>
            <a:off x="6779798" y="1916832"/>
            <a:ext cx="1346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err="1" smtClean="0"/>
              <a:t>Scrum</a:t>
            </a:r>
            <a:r>
              <a:rPr lang="sv-SE" b="1" dirty="0" smtClean="0"/>
              <a:t> Team</a:t>
            </a:r>
            <a:endParaRPr lang="sv-SE" b="1" dirty="0"/>
          </a:p>
        </p:txBody>
      </p:sp>
      <p:sp>
        <p:nvSpPr>
          <p:cNvPr id="4" name="textruta 3"/>
          <p:cNvSpPr txBox="1"/>
          <p:nvPr/>
        </p:nvSpPr>
        <p:spPr>
          <a:xfrm>
            <a:off x="4959546" y="3540750"/>
            <a:ext cx="1447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err="1" smtClean="0"/>
              <a:t>Scrummaster</a:t>
            </a:r>
            <a:endParaRPr lang="sv-SE" b="1" dirty="0"/>
          </a:p>
        </p:txBody>
      </p:sp>
      <p:sp>
        <p:nvSpPr>
          <p:cNvPr id="5" name="textruta 4"/>
          <p:cNvSpPr txBox="1"/>
          <p:nvPr/>
        </p:nvSpPr>
        <p:spPr>
          <a:xfrm>
            <a:off x="6166514" y="1268760"/>
            <a:ext cx="1158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utvecklare</a:t>
            </a:r>
            <a:endParaRPr lang="sv-SE" dirty="0"/>
          </a:p>
        </p:txBody>
      </p:sp>
      <p:sp>
        <p:nvSpPr>
          <p:cNvPr id="15" name="textruta 14"/>
          <p:cNvSpPr txBox="1"/>
          <p:nvPr/>
        </p:nvSpPr>
        <p:spPr>
          <a:xfrm>
            <a:off x="7325357" y="902684"/>
            <a:ext cx="83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testare</a:t>
            </a:r>
            <a:endParaRPr lang="sv-SE" dirty="0"/>
          </a:p>
        </p:txBody>
      </p:sp>
      <p:cxnSp>
        <p:nvCxnSpPr>
          <p:cNvPr id="7" name="Rak 6"/>
          <p:cNvCxnSpPr/>
          <p:nvPr/>
        </p:nvCxnSpPr>
        <p:spPr>
          <a:xfrm>
            <a:off x="5675706" y="2286164"/>
            <a:ext cx="652411" cy="2467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>
            <a:off x="6941401" y="1580892"/>
            <a:ext cx="161603" cy="3359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 flipH="1">
            <a:off x="7668344" y="1326078"/>
            <a:ext cx="76519" cy="590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ruta 13"/>
          <p:cNvSpPr txBox="1"/>
          <p:nvPr/>
        </p:nvSpPr>
        <p:spPr>
          <a:xfrm>
            <a:off x="4285404" y="2040217"/>
            <a:ext cx="1453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administratör</a:t>
            </a:r>
            <a:endParaRPr lang="sv-SE" dirty="0"/>
          </a:p>
        </p:txBody>
      </p:sp>
      <p:cxnSp>
        <p:nvCxnSpPr>
          <p:cNvPr id="24" name="Rak 23"/>
          <p:cNvCxnSpPr/>
          <p:nvPr/>
        </p:nvCxnSpPr>
        <p:spPr>
          <a:xfrm>
            <a:off x="5675706" y="2636912"/>
            <a:ext cx="4908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ruta 20"/>
          <p:cNvSpPr txBox="1"/>
          <p:nvPr/>
        </p:nvSpPr>
        <p:spPr>
          <a:xfrm>
            <a:off x="4222132" y="2517683"/>
            <a:ext cx="1474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acceptanstest</a:t>
            </a:r>
            <a:endParaRPr lang="sv-SE" dirty="0"/>
          </a:p>
        </p:txBody>
      </p:sp>
      <p:sp>
        <p:nvSpPr>
          <p:cNvPr id="33" name="textruta 32"/>
          <p:cNvSpPr txBox="1"/>
          <p:nvPr/>
        </p:nvSpPr>
        <p:spPr>
          <a:xfrm>
            <a:off x="1915577" y="1124744"/>
            <a:ext cx="1106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Beställare</a:t>
            </a:r>
            <a:endParaRPr lang="sv-SE" dirty="0"/>
          </a:p>
        </p:txBody>
      </p:sp>
      <p:sp>
        <p:nvSpPr>
          <p:cNvPr id="34" name="textruta 33"/>
          <p:cNvSpPr txBox="1"/>
          <p:nvPr/>
        </p:nvSpPr>
        <p:spPr>
          <a:xfrm>
            <a:off x="1603102" y="836712"/>
            <a:ext cx="803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Chefer</a:t>
            </a:r>
            <a:endParaRPr lang="sv-SE" dirty="0"/>
          </a:p>
        </p:txBody>
      </p:sp>
      <p:sp>
        <p:nvSpPr>
          <p:cNvPr id="35" name="textruta 34"/>
          <p:cNvSpPr txBox="1"/>
          <p:nvPr/>
        </p:nvSpPr>
        <p:spPr>
          <a:xfrm>
            <a:off x="539130" y="1141412"/>
            <a:ext cx="1193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A</a:t>
            </a:r>
            <a:r>
              <a:rPr lang="sv-SE" dirty="0" smtClean="0"/>
              <a:t>nvändare</a:t>
            </a:r>
            <a:endParaRPr lang="sv-SE" dirty="0"/>
          </a:p>
        </p:txBody>
      </p:sp>
      <p:cxnSp>
        <p:nvCxnSpPr>
          <p:cNvPr id="31" name="Rak 30"/>
          <p:cNvCxnSpPr/>
          <p:nvPr/>
        </p:nvCxnSpPr>
        <p:spPr>
          <a:xfrm>
            <a:off x="1475656" y="1510744"/>
            <a:ext cx="127446" cy="2419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" name="Rak 2048"/>
          <p:cNvCxnSpPr/>
          <p:nvPr/>
        </p:nvCxnSpPr>
        <p:spPr>
          <a:xfrm>
            <a:off x="1911579" y="1087350"/>
            <a:ext cx="0" cy="6783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3" name="Rak 2052"/>
          <p:cNvCxnSpPr/>
          <p:nvPr/>
        </p:nvCxnSpPr>
        <p:spPr>
          <a:xfrm flipH="1">
            <a:off x="2267744" y="1494076"/>
            <a:ext cx="136178" cy="292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0" name="Rak 2059"/>
          <p:cNvCxnSpPr/>
          <p:nvPr/>
        </p:nvCxnSpPr>
        <p:spPr>
          <a:xfrm flipH="1">
            <a:off x="6001911" y="3140968"/>
            <a:ext cx="326207" cy="324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ruta 48"/>
          <p:cNvSpPr txBox="1"/>
          <p:nvPr/>
        </p:nvSpPr>
        <p:spPr>
          <a:xfrm>
            <a:off x="5921110" y="899428"/>
            <a:ext cx="902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arkitekt</a:t>
            </a:r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6829401" y="3956399"/>
            <a:ext cx="1384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4-9 personer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5560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4" grpId="0"/>
      <p:bldP spid="21" grpId="0"/>
      <p:bldP spid="33" grpId="0"/>
      <p:bldP spid="34" grpId="0"/>
      <p:bldP spid="35" grpId="0"/>
      <p:bldP spid="49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Microsoft.Office.RecordsManagement.PolicyFeatures.ExpirationEventReceiver</Name>
    <Synchronization>Synchronous</Synchronization>
    <Type>10001</Type>
    <SequenceNumber>101</SequenceNumber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Assembly>Microsoft.Office.Policy, Version=14.0.0.0, Culture=neutral, PublicKeyToken=71e9bce111e9429c</Assembly>
    <Class>Microsoft.Office.RecordsManagement.Internal.UpdateExpireDate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rbetsdokument - Word" ma:contentTypeID="0x010100D7963E0E5B7A40E5AEA07389401D709F00FB54EFF0F3EB48149DBBD9563453E1900100AD4854323F5BB14D8DD824DBC1EC14FC" ma:contentTypeVersion="29" ma:contentTypeDescription="Arbetsdokument - Word" ma:contentTypeScope="" ma:versionID="eb74defa9cebd0eee0a30e4379c74237">
  <xsd:schema xmlns:xsd="http://www.w3.org/2001/XMLSchema" xmlns:xs="http://www.w3.org/2001/XMLSchema" xmlns:p="http://schemas.microsoft.com/office/2006/metadata/properties" xmlns:ns1="http://schemas.microsoft.com/sharepoint/v3" xmlns:ns2="bfe5ee2f-6261-4ef7-9094-605fbf1c60c0" xmlns:ns3="af834ee9-b00b-4978-96cf-ee7e39717281" targetNamespace="http://schemas.microsoft.com/office/2006/metadata/properties" ma:root="true" ma:fieldsID="bc7a97b8f463d7262a21fcdceab88ace" ns1:_="" ns2:_="" ns3:_="">
    <xsd:import namespace="http://schemas.microsoft.com/sharepoint/v3"/>
    <xsd:import namespace="bfe5ee2f-6261-4ef7-9094-605fbf1c60c0"/>
    <xsd:import namespace="af834ee9-b00b-4978-96cf-ee7e3971728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VIS_DocumentId" minOccurs="0"/>
                <xsd:element ref="ns1:NLLStakeholderTaxHTField0" minOccurs="0"/>
                <xsd:element ref="ns2:TaxKeywordTaxHTField" minOccurs="0"/>
                <xsd:element ref="ns3:DocumentStatus" minOccurs="0"/>
                <xsd:element ref="ns1:NLLInformationclass"/>
                <xsd:element ref="ns1:NLLThinningTime" minOccurs="0"/>
                <xsd:element ref="ns3:VISResponsible"/>
                <xsd:element ref="ns1:AnsvarigQuickpart" minOccurs="0"/>
                <xsd:element ref="ns1:NLLDocumentTypeTaxHTField0" minOccurs="0"/>
                <xsd:element ref="ns1:_dlc_Exempt" minOccurs="0"/>
                <xsd:element ref="ns1:_dlc_ExpireDateSaved" minOccurs="0"/>
                <xsd:element ref="ns1:_dlc_ExpireDate" minOccurs="0"/>
                <xsd:element ref="ns1:prdProcessTaxHTField0" minOccurs="0"/>
                <xsd:element ref="ns1:NLLVersion" minOccurs="0"/>
                <xsd:element ref="ns1:NLLModifiedBy" minOccurs="0"/>
                <xsd:element ref="ns1:NLLDocumentIDValue" minOccurs="0"/>
                <xsd:element ref="ns1:NLLPublishingstatus" minOccurs="0"/>
                <xsd:element ref="ns1:NLLDiarienummer" minOccurs="0"/>
                <xsd:element ref="ns1:NLLPublishDate" minOccurs="0"/>
                <xsd:element ref="ns1:NLLInformationCollectionTaxHTField0" minOccurs="0"/>
                <xsd:element ref="ns1:NLLProducerPlaceTaxHTField0" minOccurs="0"/>
                <xsd:element ref="ns1:NLLEstablishedBy"/>
                <xsd:element ref="ns1:NLLEstablishedByQuickpart" minOccurs="0"/>
                <xsd:element ref="ns1:VersionComment" minOccurs="0"/>
                <xsd:element ref="ns1:NLLPublishDateQuickpart" minOccurs="0"/>
                <xsd:element ref="ns1:NLLLockWorkflows" minOccurs="0"/>
                <xsd:element ref="ns1:NLLPublish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LLStakeholderTaxHTField0" ma:index="13" nillable="true" ma:taxonomy="true" ma:internalName="NLLStakeholderTaxHTField0" ma:taxonomyFieldName="NLLStakeholder" ma:displayName="Gäller för verksamhet" ma:fieldId="{fc9b4796-81cc-4809-b89e-b480826c68b7}" ma:taxonomyMulti="true" ma:sspId="39d54842-4abd-4019-b0bf-19e71d696155" ma:termSetId="012a677c-9277-4d4c-83ea-a9768cc2772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Informationclass" ma:index="17" ma:displayName="Informationsklass" ma:internalName="NLLInformationclass">
      <xsd:simpleType>
        <xsd:restriction base="dms:Choice">
          <xsd:enumeration value="Publik"/>
          <xsd:enumeration value="Intern alla"/>
          <xsd:enumeration value="Intern skyddad"/>
        </xsd:restriction>
      </xsd:simpleType>
    </xsd:element>
    <xsd:element name="NLLThinningTime" ma:index="19" nillable="true" ma:displayName="Gallringsfrist" ma:format="DateOnly" ma:hidden="true" ma:internalName="NLLThinningTime">
      <xsd:simpleType>
        <xsd:restriction base="dms:DateTime"/>
      </xsd:simpleType>
    </xsd:element>
    <xsd:element name="AnsvarigQuickpart" ma:index="21" nillable="true" ma:displayName="AnsvarigQuickpart" ma:hidden="true" ma:internalName="AnsvarigQuickpart">
      <xsd:simpleType>
        <xsd:restriction base="dms:Text"/>
      </xsd:simpleType>
    </xsd:element>
    <xsd:element name="NLLDocumentTypeTaxHTField0" ma:index="23" ma:taxonomy="true" ma:internalName="NLLDocumentTypeTaxHTField0" ma:taxonomyFieldName="NLLDocumentType" ma:displayName="Dokumenttyp" ma:fieldId="{38578a5b-744a-40d6-84e1-ab48bc8b5a57}" ma:sspId="39d54842-4abd-4019-b0bf-19e71d696155" ma:termSetId="52dfd850-14dd-4e84-a867-57b1223f01a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Exempt" ma:index="24" nillable="true" ma:displayName="Undanta från princip" ma:hidden="true" ma:internalName="_dlc_Exempt" ma:readOnly="true">
      <xsd:simpleType>
        <xsd:restriction base="dms:Unknown"/>
      </xsd:simpleType>
    </xsd:element>
    <xsd:element name="_dlc_ExpireDateSaved" ma:index="25" nillable="true" ma:displayName="Originalförfallodag" ma:hidden="true" ma:internalName="_dlc_ExpireDateSaved" ma:readOnly="true">
      <xsd:simpleType>
        <xsd:restriction base="dms:DateTime"/>
      </xsd:simpleType>
    </xsd:element>
    <xsd:element name="_dlc_ExpireDate" ma:index="26" nillable="true" ma:displayName="Förfallodatum" ma:description="" ma:hidden="true" ma:indexed="true" ma:internalName="_dlc_ExpireDate" ma:readOnly="true">
      <xsd:simpleType>
        <xsd:restriction base="dms:DateTime"/>
      </xsd:simpleType>
    </xsd:element>
    <xsd:element name="prdProcessTaxHTField0" ma:index="27" nillable="true" ma:taxonomy="true" ma:internalName="prdProcessTaxHTField0" ma:taxonomyFieldName="prdProcess" ma:displayName="Process" ma:fieldId="{7458416b-87c5-4f2a-97ed-9ee5dd1e516d}" ma:taxonomyMulti="true" ma:sspId="39d54842-4abd-4019-b0bf-19e71d696155" ma:termSetId="747d8a4a-b066-47e6-b826-8f1c93ac400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Version" ma:index="28" nillable="true" ma:displayName="Version" ma:internalName="NLLVersion" ma:readOnly="false">
      <xsd:simpleType>
        <xsd:restriction base="dms:Text"/>
      </xsd:simpleType>
    </xsd:element>
    <xsd:element name="NLLModifiedBy" ma:index="29" nillable="true" ma:displayName="Upprättad av" ma:hidden="true" ma:internalName="NLLModifiedBy">
      <xsd:simpleType>
        <xsd:restriction base="dms:Text"/>
      </xsd:simpleType>
    </xsd:element>
    <xsd:element name="NLLDocumentIDValue" ma:index="30" nillable="true" ma:displayName="Dokument-Id Värde" ma:hidden="true" ma:internalName="NLLDocumentIDValue">
      <xsd:simpleType>
        <xsd:restriction base="dms:Text"/>
      </xsd:simpleType>
    </xsd:element>
    <xsd:element name="NLLPublishingstatus" ma:index="31" nillable="true" ma:displayName="Publiceringsstatus" ma:internalName="NLLPublishingstatus" ma:readOnly="false">
      <xsd:simpleType>
        <xsd:restriction base="dms:Choice">
          <xsd:enumeration value="Ej Publicerad"/>
          <xsd:enumeration value="Publicerad"/>
          <xsd:enumeration value="Avpublicerad"/>
          <xsd:enumeration value="Revidering krävs"/>
          <xsd:enumeration value="Revidering pågår"/>
        </xsd:restriction>
      </xsd:simpleType>
    </xsd:element>
    <xsd:element name="NLLDiarienummer" ma:index="32" nillable="true" ma:displayName="Diarienummer" ma:description="" ma:internalName="NLLDiarienummer" ma:readOnly="false">
      <xsd:simpleType>
        <xsd:restriction base="dms:Text"/>
      </xsd:simpleType>
    </xsd:element>
    <xsd:element name="NLLPublishDate" ma:index="34" nillable="true" ma:displayName="Publiceringsdatum" ma:format="DateOnly" ma:hidden="true" ma:internalName="NLLPublishDate">
      <xsd:simpleType>
        <xsd:restriction base="dms:DateTime"/>
      </xsd:simpleType>
    </xsd:element>
    <xsd:element name="NLLInformationCollectionTaxHTField0" ma:index="35" nillable="true" ma:taxonomy="true" ma:internalName="NLLInformationCollectionTaxHTField0" ma:taxonomyFieldName="NLLInformationCollection" ma:displayName="Informationssamling" ma:fieldId="{5965f86f-d738-4017-88d8-24d6ef34a791}" ma:taxonomyMulti="true" ma:sspId="39d54842-4abd-4019-b0bf-19e71d696155" ma:termSetId="60e00f7a-77a4-4c71-b63e-bae2eb97b37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ProducerPlaceTaxHTField0" ma:index="37" nillable="true" ma:taxonomy="true" ma:internalName="NLLProducerPlaceTaxHTField0" ma:taxonomyFieldName="NLLProducerPlace" ma:displayName="Producentplats" ma:fieldId="{e174ebea-294d-44bc-9c09-0f97f1197811}" ma:sspId="39d54842-4abd-4019-b0bf-19e71d696155" ma:termSetId="45f1cc5b-3028-4a82-8c90-ecfb5e2e860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EstablishedBy" ma:index="38" ma:displayName="Upprättad av" ma:list="UserInfo" ma:internalName="NLLEstablishedBy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NLLEstablishedByQuickpart" ma:index="39" nillable="true" ma:displayName="Upprättad av Quickpart" ma:hidden="true" ma:internalName="NLLEstablishedByQuickpart">
      <xsd:simpleType>
        <xsd:restriction base="dms:Text"/>
      </xsd:simpleType>
    </xsd:element>
    <xsd:element name="VersionComment" ma:index="40" nillable="true" ma:displayName="Versionskommentar" ma:hidden="true" ma:internalName="VersionComment" ma:readOnly="false">
      <xsd:simpleType>
        <xsd:restriction base="dms:Text"/>
      </xsd:simpleType>
    </xsd:element>
    <xsd:element name="NLLPublishDateQuickpart" ma:index="41" nillable="true" ma:displayName="Publiceringsdatum Quickpart" ma:hidden="true" ma:internalName="NLLPublishDateQuickpart">
      <xsd:simpleType>
        <xsd:restriction base="dms:Text"/>
      </xsd:simpleType>
    </xsd:element>
    <xsd:element name="NLLLockWorkflows" ma:index="42" nillable="true" ma:displayName="ArbetsflödeKörs" ma:default="0" ma:hidden="true" ma:internalName="NLLLockWorkflows">
      <xsd:simpleType>
        <xsd:restriction base="dms:Boolean"/>
      </xsd:simpleType>
    </xsd:element>
    <xsd:element name="NLLPublished" ma:index="43" nillable="true" ma:displayName="Publicerad" ma:hidden="true" ma:internalName="NLLPublished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e5ee2f-6261-4ef7-9094-605fbf1c60c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ärde" ma:description="Värdet för dokument-ID som tilldelats till det här objektet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 länk till det här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Spara ID" ma:description="Behåll ID vid tillägg." ma:hidden="true" ma:internalName="_dlc_DocIdPersistId" ma:readOnly="true">
      <xsd:simpleType>
        <xsd:restriction base="dms:Boolean"/>
      </xsd:simpleType>
    </xsd:element>
    <xsd:element name="TaxKeywordTaxHTField" ma:index="15" nillable="true" ma:taxonomy="true" ma:internalName="TaxKeywordTaxHTField" ma:taxonomyFieldName="TaxKeyword" ma:displayName="NLL-Nyckelord" ma:fieldId="{23f27201-bee3-471e-b2e7-b64fd8b7ca38}" ma:taxonomyMulti="true" ma:sspId="39d54842-4abd-4019-b0bf-19e71d69615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834ee9-b00b-4978-96cf-ee7e39717281" elementFormDefault="qualified">
    <xsd:import namespace="http://schemas.microsoft.com/office/2006/documentManagement/types"/>
    <xsd:import namespace="http://schemas.microsoft.com/office/infopath/2007/PartnerControls"/>
    <xsd:element name="VIS_DocumentId" ma:index="12" nillable="true" ma:displayName="Producentplats ID" ma:hidden="true" ma:internalName="VIS_DocumentId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ocumentStatus" ma:index="16" nillable="true" ma:displayName="Dokumentstatus" ma:hidden="true" ma:internalName="Dokumentstatus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VISResponsible" ma:index="20" ma:displayName="Ansvarig" ma:list="UserInfo" ma:internalName="VISResponsible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LLThinningTime xmlns="http://schemas.microsoft.com/sharepoint/v3">2026-02-19T23:00:00+00:00</NLLThinningTime>
    <AnsvarigQuickpart xmlns="http://schemas.microsoft.com/sharepoint/v3">Anne-Li Nilsson</AnsvarigQuickpart>
    <NLLStakeholder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Region Norrbotten</TermName>
          <TermId xmlns="http://schemas.microsoft.com/office/infopath/2007/PartnerControls">2ac66d7d-7456-4491-b0c4-3e1d538f92db</TermId>
        </TermInfo>
      </Terms>
    </NLLStakeholderTaxHTField0>
    <NLLDocumentType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Allmän projektpresentation</TermName>
          <TermId xmlns="http://schemas.microsoft.com/office/infopath/2007/PartnerControls">a6187914-8754-43b9-a8a1-f03325f4872f</TermId>
        </TermInfo>
      </Terms>
    </NLLDocumentTypeTaxHTField0>
    <NLLInformationclass xmlns="http://schemas.microsoft.com/sharepoint/v3">Publik</NLLInformationclass>
    <NLLPublishingstatus xmlns="http://schemas.microsoft.com/sharepoint/v3">Publicerad</NLLPublishingstatus>
    <prdProcessTaxHTField0 xmlns="http://schemas.microsoft.com/sharepoint/v3">
      <Terms xmlns="http://schemas.microsoft.com/office/infopath/2007/PartnerControls"/>
    </prdProcessTaxHTField0>
    <NLLDocumentIDValue xmlns="http://schemas.microsoft.com/sharepoint/v3">PITMT9-5-51</NLLDocumentIDValue>
    <NLLVersion xmlns="http://schemas.microsoft.com/sharepoint/v3" xsi:nil="true"/>
    <NLLModifiedBy xmlns="http://schemas.microsoft.com/sharepoint/v3">Systemkonto</NLLModifiedBy>
    <NLLDiarienummer xmlns="http://schemas.microsoft.com/sharepoint/v3" xsi:nil="true"/>
    <NLLPublishDate xmlns="http://schemas.microsoft.com/sharepoint/v3" xsi:nil="true"/>
    <NLLInformationCollectionTaxHTField0 xmlns="http://schemas.microsoft.com/sharepoint/v3">
      <Terms xmlns="http://schemas.microsoft.com/office/infopath/2007/PartnerControls"/>
    </NLLInformationCollectionTaxHTField0>
    <NLLProducerPlace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VIS etapp3</TermName>
          <TermId xmlns="http://schemas.microsoft.com/office/infopath/2007/PartnerControls">f8cbbc41-fb95-4410-bc58-85d3bafb9a55</TermId>
        </TermInfo>
      </Terms>
    </NLLProducerPlaceTaxHTField0>
    <NLLEstablishedByQuickpart xmlns="http://schemas.microsoft.com/sharepoint/v3" xsi:nil="true"/>
    <NLLEstablishedBy xmlns="http://schemas.microsoft.com/sharepoint/v3">
      <UserInfo>
        <DisplayName/>
        <AccountId/>
        <AccountType/>
      </UserInfo>
    </NLLEstablishedBy>
    <NLLPublished xmlns="http://schemas.microsoft.com/sharepoint/v3" xsi:nil="true"/>
    <NLLPublishDateQuickpart xmlns="http://schemas.microsoft.com/sharepoint/v3" xsi:nil="true"/>
    <NLLLockWorkflows xmlns="http://schemas.microsoft.com/sharepoint/v3">false</NLLLockWorkflows>
    <VersionComment xmlns="http://schemas.microsoft.com/sharepoint/v3" xsi:nil="true"/>
    <TaxKeywordTaxHTField xmlns="bfe5ee2f-6261-4ef7-9094-605fbf1c60c0">
      <Terms xmlns="http://schemas.microsoft.com/office/infopath/2007/PartnerControls">
        <TermInfo xmlns="http://schemas.microsoft.com/office/infopath/2007/PartnerControls">
          <TermName xmlns="http://schemas.microsoft.com/office/infopath/2007/PartnerControls">VIS</TermName>
          <TermId xmlns="http://schemas.microsoft.com/office/infopath/2007/PartnerControls">fb1e98ce-7123-4692-94df-a22898c9aefc</TermId>
        </TermInfo>
      </Terms>
    </TaxKeywordTaxHTField>
    <_dlc_DocId xmlns="bfe5ee2f-6261-4ef7-9094-605fbf1c60c0">PITMT9-5-51</_dlc_DocId>
    <_dlc_DocIdUrl xmlns="bfe5ee2f-6261-4ef7-9094-605fbf1c60c0">
      <Url>http://spportal.extvis.local/process/projekt/_layouts/15/DocIdRedir.aspx?ID=PITMT9-5-51</Url>
      <Description>PITMT9-5-51</Description>
    </_dlc_DocIdUrl>
    <_dlc_DocIdPersistId xmlns="bfe5ee2f-6261-4ef7-9094-605fbf1c60c0">true</_dlc_DocIdPersistId>
    <_dlc_ExpireDateSaved xmlns="http://schemas.microsoft.com/sharepoint/v3" xsi:nil="true"/>
    <_dlc_ExpireDate xmlns="http://schemas.microsoft.com/sharepoint/v3">2026-02-19T23:00:00+00:00</_dlc_ExpireDate>
    <VIS_DocumentId xmlns="af834ee9-b00b-4978-96cf-ee7e39717281">
      <Url>https://samarbeta.nll.se/projekt/visetapp3/_layouts/DocIdRedir.aspx?ID=PITMT9-5-51</Url>
      <Description>PITMT9-5-51</Description>
    </VIS_DocumentId>
    <VISResponsible xmlns="af834ee9-b00b-4978-96cf-ee7e39717281">
      <UserInfo>
        <DisplayName>Anne-Li Nilsson</DisplayName>
        <AccountId>14</AccountId>
        <AccountType/>
      </UserInfo>
    </VISResponsible>
    <DocumentStatus xmlns="af834ee9-b00b-4978-96cf-ee7e39717281">
      <Url>https://samarbeta.nll.se/projekt/visetapp3/_layouts/WrkStat.aspx?List=fd545b29%2D2074%2D4160%2Da4c0%2D0098233a28c9&amp;WorkflowInstanceID=64121d8b%2Df660%2D430b%2Dad43%2Ddb43ae6bbd9a</Url>
      <Description>Publicerad</Description>
    </DocumentStatus>
    <_dlc_Exempt xmlns="http://schemas.microsoft.com/sharepoint/v3">false</_dlc_Exempt>
  </documentManagement>
</p:properties>
</file>

<file path=customXml/item4.xml><?xml version="1.0" encoding="utf-8"?>
<?mso-contentType ?>
<p:Policy xmlns:p="office.server.policy" id="" local="true">
  <p:Name>Arbetsdokument</p:Name>
  <p:Description/>
  <p:Statement/>
  <p:PolicyItems>
    <p:PolicyItem featureId="Microsoft.Office.RecordsManagement.PolicyFeatures.Expiration" staticId="0x010100D7963E0E5B7A40E5AEA07389401D709F00FB54EFF0F3EB48149DBBD9563453E190|-297041635" UniqueId="8ba15a06-2767-4d0f-a591-ca636ede280f">
      <p:Name>Bevarande</p:Name>
      <p:Description>Automatisk schemaläggning av innehåll som ska bearbetas, och utföra en bevarandeåtgärd på innehåll som har nått sitt förfallodatum.</p:Description>
      <p:CustomData>
        <Schedules nextStageId="3" default="true">
          <Schedule type="Default">
            <stages>
              <data stageId="1" recur="true" offset="36" unit="months">
                <formula id="Microsoft.Office.RecordsManagement.PolicyFeatures.Expiration.Formula.BuiltIn">
                  <number>0</number>
                  <property>NLLThinningTime</property>
                  <propertyid>2793489f-7251-475b-a975-480031914936</propertyid>
                  <period>months</period>
                </formula>
                <action type="workflow" id="f1997167-f199-4753-9563-ba1b068f6462"/>
              </data>
              <data stageId="2">
                <formula id="Microsoft.Office.RecordsManagement.PolicyFeatures.Expiration.Formula.BuiltIn">
                  <number>1</number>
                  <property>NLLThinningTime</property>
                  <propertyid>2793489f-7251-475b-a975-480031914936</propertyid>
                  <period>months</period>
                </formula>
                <action type="action" id="Microsoft.Office.RecordsManagement.PolicyFeatures.Expiration.Action.MoveToRecycleBin"/>
              </data>
            </stages>
          </Schedule>
        </Schedules>
      </p:CustomData>
    </p:PolicyItem>
  </p:PolicyItems>
</p:Policy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47B8BB-CEA3-458A-B1D5-B8DC8F5C253B}"/>
</file>

<file path=customXml/itemProps2.xml><?xml version="1.0" encoding="utf-8"?>
<ds:datastoreItem xmlns:ds="http://schemas.openxmlformats.org/officeDocument/2006/customXml" ds:itemID="{4576BEDA-2CC0-4483-931A-4C26DBF1B503}"/>
</file>

<file path=customXml/itemProps3.xml><?xml version="1.0" encoding="utf-8"?>
<ds:datastoreItem xmlns:ds="http://schemas.openxmlformats.org/officeDocument/2006/customXml" ds:itemID="{F9F5B436-241A-45AF-AFCA-EAE3D9FB5E43}"/>
</file>

<file path=customXml/itemProps4.xml><?xml version="1.0" encoding="utf-8"?>
<ds:datastoreItem xmlns:ds="http://schemas.openxmlformats.org/officeDocument/2006/customXml" ds:itemID="{1322E67A-1814-4159-ACD4-51A011F5320C}"/>
</file>

<file path=customXml/itemProps5.xml><?xml version="1.0" encoding="utf-8"?>
<ds:datastoreItem xmlns:ds="http://schemas.openxmlformats.org/officeDocument/2006/customXml" ds:itemID="{130EC491-C8AE-4B30-B237-548240CA1014}"/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366</Words>
  <Application>Microsoft Office PowerPoint</Application>
  <PresentationFormat>Bildspel på skärmen (4:3)</PresentationFormat>
  <Paragraphs>139</Paragraphs>
  <Slides>18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19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Varför Scrum?</vt:lpstr>
      <vt:lpstr>PowerPoint-presentation</vt:lpstr>
      <vt:lpstr>Roller</vt:lpstr>
      <vt:lpstr>Roller</vt:lpstr>
      <vt:lpstr>Roller</vt:lpstr>
      <vt:lpstr>Roller hos kund</vt:lpstr>
      <vt:lpstr>Product Backlog User Story</vt:lpstr>
      <vt:lpstr>Sprint Backlog</vt:lpstr>
      <vt:lpstr>VIS Kravprocess den korta versionen</vt:lpstr>
      <vt:lpstr>SCRUM Sprint</vt:lpstr>
      <vt:lpstr>Test i VIS</vt:lpstr>
      <vt:lpstr>PowerPoint-presentation</vt:lpstr>
    </vt:vector>
  </TitlesOfParts>
  <Company>Norrbottens läns landsting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 arbeta Agilt</dc:title>
  <dc:creator>Anne-Li Nilsson</dc:creator>
  <cp:keywords>VIS</cp:keywords>
  <cp:lastModifiedBy>Anne-Li Nilsson</cp:lastModifiedBy>
  <cp:revision>41</cp:revision>
  <dcterms:created xsi:type="dcterms:W3CDTF">2013-02-21T08:47:31Z</dcterms:created>
  <dcterms:modified xsi:type="dcterms:W3CDTF">2013-05-08T10:39:29Z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0x010100D7963E0E5B7A40E5AEA07389401D709F00FB54EFF0F3EB48149DBBD9563453E1900100AD4854323F5BB14D8DD824DBC1EC14FC</vt:lpwstr>
  </property>
  <property fmtid="{D5CDD505-2E9C-101B-9397-08002B2CF9AE}" pid="3" name="TaxKeyword">
    <vt:lpwstr>2;#VIS|fb1e98ce-7123-4692-94df-a22898c9aefc</vt:lpwstr>
  </property>
  <property fmtid="{D5CDD505-2E9C-101B-9397-08002B2CF9AE}" pid="4" name="NLLDocumentType">
    <vt:lpwstr>3;#Allmän projektpresentation|a6187914-8754-43b9-a8a1-f03325f4872f</vt:lpwstr>
  </property>
  <property fmtid="{D5CDD505-2E9C-101B-9397-08002B2CF9AE}" pid="5" name="_dlc_DocIdItemGuid">
    <vt:lpwstr>6c3eab2d-6a7b-4bcf-93de-e86f1c410e41</vt:lpwstr>
  </property>
  <property fmtid="{D5CDD505-2E9C-101B-9397-08002B2CF9AE}" pid="6" name="NLLProjectType">
    <vt:lpwstr>4;#IT/MT|34ab9ae8-cd12-4c4d-a0cf-df0bea4b3ed7</vt:lpwstr>
  </property>
  <property fmtid="{D5CDD505-2E9C-101B-9397-08002B2CF9AE}" pid="7" name="NLLTargetGroup">
    <vt:lpwstr/>
  </property>
  <property fmtid="{D5CDD505-2E9C-101B-9397-08002B2CF9AE}" pid="8" name="NLLStakeholder">
    <vt:lpwstr>1;#Region Norrbotten|2ac66d7d-7456-4491-b0c4-3e1d538f92db</vt:lpwstr>
  </property>
  <property fmtid="{D5CDD505-2E9C-101B-9397-08002B2CF9AE}" pid="9" name="prdProcess">
    <vt:lpwstr/>
  </property>
  <property fmtid="{D5CDD505-2E9C-101B-9397-08002B2CF9AE}" pid="10" name="TaxCatchAll">
    <vt:lpwstr>39;#VIS etapp3|f8cbbc41-fb95-4410-bc58-85d3bafb9a55;#4;#IT/MT|34ab9ae8-cd12-4c4d-a0cf-df0bea4b3ed7;#3;#Allmän projektpresentation|a6187914-8754-43b9-a8a1-f03325f4872f;#2;#VIS;#1;#Region Norrbotten|2ac66d7d-7456-4491-b0c4-3e1d538f92db</vt:lpwstr>
  </property>
  <property fmtid="{D5CDD505-2E9C-101B-9397-08002B2CF9AE}" pid="11" name="Order">
    <vt:r8>6700</vt:r8>
  </property>
  <property fmtid="{D5CDD505-2E9C-101B-9397-08002B2CF9AE}" pid="12" name="xd_ProgID">
    <vt:lpwstr/>
  </property>
  <property fmtid="{D5CDD505-2E9C-101B-9397-08002B2CF9AE}" pid="13" name="NLLDecisionLevel">
    <vt:lpwstr/>
  </property>
  <property fmtid="{D5CDD505-2E9C-101B-9397-08002B2CF9AE}" pid="14" name="TemplateUrl">
    <vt:lpwstr/>
  </property>
  <property fmtid="{D5CDD505-2E9C-101B-9397-08002B2CF9AE}" pid="15" name="_CopySource">
    <vt:lpwstr>http://samarbeta.nll.se/projekt/visetapp2/Projektdokument/Arbetsmaterial/VIS arbetar Scrum.pptx</vt:lpwstr>
  </property>
  <property fmtid="{D5CDD505-2E9C-101B-9397-08002B2CF9AE}" pid="16" name="NLLFactOwner">
    <vt:lpwstr>https://samarbeta.nll.se/projekt/visetapp3, VIS etapp3</vt:lpwstr>
  </property>
  <property fmtid="{D5CDD505-2E9C-101B-9397-08002B2CF9AE}" pid="17" name="NLLFactOwnerText">
    <vt:lpwstr>VIS etapp3</vt:lpwstr>
  </property>
  <property fmtid="{D5CDD505-2E9C-101B-9397-08002B2CF9AE}" pid="18" name="NLLProducerPlace">
    <vt:lpwstr>39;#VIS etapp3|f8cbbc41-fb95-4410-bc58-85d3bafb9a55</vt:lpwstr>
  </property>
  <property fmtid="{D5CDD505-2E9C-101B-9397-08002B2CF9AE}" pid="19" name="NLLInformationCollection">
    <vt:lpwstr/>
  </property>
  <property fmtid="{D5CDD505-2E9C-101B-9397-08002B2CF9AE}" pid="20" name="NLLMeetingType">
    <vt:lpwstr/>
  </property>
  <property fmtid="{D5CDD505-2E9C-101B-9397-08002B2CF9AE}" pid="21" name="NLLMeetingTypeTaxHTField0">
    <vt:lpwstr/>
  </property>
  <property fmtid="{D5CDD505-2E9C-101B-9397-08002B2CF9AE}" pid="23" name="NLLProjectTypeText">
    <vt:lpwstr>IT/MT</vt:lpwstr>
  </property>
  <property fmtid="{D5CDD505-2E9C-101B-9397-08002B2CF9AE}" pid="24" name="NLLProjectNr">
    <vt:lpwstr>P_IT/MT_9</vt:lpwstr>
  </property>
  <property fmtid="{D5CDD505-2E9C-101B-9397-08002B2CF9AE}" pid="25" name="NLLProjectTypeTaxHTField0">
    <vt:lpwstr>IT/MT|34ab9ae8-cd12-4c4d-a0cf-df0bea4b3ed7</vt:lpwstr>
  </property>
  <property fmtid="{D5CDD505-2E9C-101B-9397-08002B2CF9AE}" pid="27" name="_dlc_policyId">
    <vt:lpwstr>0x010100D7963E0E5B7A40E5AEA07389401D709F00FB54EFF0F3EB48149DBBD9563453E190|-297041635</vt:lpwstr>
  </property>
  <property fmtid="{D5CDD505-2E9C-101B-9397-08002B2CF9AE}" pid="28" name="ItemRetentionFormula">
    <vt:lpwstr>&lt;formula id="Microsoft.Office.RecordsManagement.PolicyFeatures.Expiration.Formula.BuiltIn"&gt;&lt;number&gt;0&lt;/number&gt;&lt;property&gt;NLLThinningTime&lt;/property&gt;&lt;propertyid&gt;2793489f-7251-475b-a975-480031914936&lt;/propertyid&gt;&lt;period&gt;months&lt;/period&gt;&lt;/formula&gt;</vt:lpwstr>
  </property>
  <property fmtid="{D5CDD505-2E9C-101B-9397-08002B2CF9AE}" pid="29" name="NLLApprovedBy">
    <vt:lpwstr/>
  </property>
  <property fmtid="{D5CDD505-2E9C-101B-9397-08002B2CF9AE}" pid="30" name="CareActionCodeSurgical">
    <vt:lpwstr/>
  </property>
  <property fmtid="{D5CDD505-2E9C-101B-9397-08002B2CF9AE}" pid="31" name="PsychiatricCodeTaxHTField0">
    <vt:lpwstr/>
  </property>
  <property fmtid="{D5CDD505-2E9C-101B-9397-08002B2CF9AE}" pid="32" name="TLVCodeDiagnosisTaxHTField0">
    <vt:lpwstr/>
  </property>
  <property fmtid="{D5CDD505-2E9C-101B-9397-08002B2CF9AE}" pid="33" name="SpecialtyTaxHTField0">
    <vt:lpwstr/>
  </property>
  <property fmtid="{D5CDD505-2E9C-101B-9397-08002B2CF9AE}" pid="34" name="CareActionCodeNonSurgical">
    <vt:lpwstr/>
  </property>
  <property fmtid="{D5CDD505-2E9C-101B-9397-08002B2CF9AE}" pid="35" name="Specialty">
    <vt:lpwstr/>
  </property>
  <property fmtid="{D5CDD505-2E9C-101B-9397-08002B2CF9AE}" pid="36" name="AnalysisNameTaxHTField0">
    <vt:lpwstr/>
  </property>
  <property fmtid="{D5CDD505-2E9C-101B-9397-08002B2CF9AE}" pid="37" name="NLLDecisionLevelManagedTaxHTField0">
    <vt:lpwstr/>
  </property>
  <property fmtid="{D5CDD505-2E9C-101B-9397-08002B2CF9AE}" pid="38" name="ICD10CodeTaxHTField0">
    <vt:lpwstr/>
  </property>
  <property fmtid="{D5CDD505-2E9C-101B-9397-08002B2CF9AE}" pid="39" name="CompulsoryAction">
    <vt:lpwstr/>
  </property>
  <property fmtid="{D5CDD505-2E9C-101B-9397-08002B2CF9AE}" pid="40" name="NLLDecisionLevelManaged">
    <vt:lpwstr/>
  </property>
  <property fmtid="{D5CDD505-2E9C-101B-9397-08002B2CF9AE}" pid="41" name="References">
    <vt:lpwstr/>
  </property>
  <property fmtid="{D5CDD505-2E9C-101B-9397-08002B2CF9AE}" pid="42" name="TLVCodeAction">
    <vt:lpwstr/>
  </property>
  <property fmtid="{D5CDD505-2E9C-101B-9397-08002B2CF9AE}" pid="43" name="RadiologicalCode">
    <vt:lpwstr/>
  </property>
  <property fmtid="{D5CDD505-2E9C-101B-9397-08002B2CF9AE}" pid="44" name="TLVCodeDiagnosis">
    <vt:lpwstr/>
  </property>
  <property fmtid="{D5CDD505-2E9C-101B-9397-08002B2CF9AE}" pid="45" name="PharmaceuticalCode">
    <vt:lpwstr/>
  </property>
  <property fmtid="{D5CDD505-2E9C-101B-9397-08002B2CF9AE}" pid="46" name="ReferencesTaxHTField0">
    <vt:lpwstr/>
  </property>
  <property fmtid="{D5CDD505-2E9C-101B-9397-08002B2CF9AE}" pid="47" name="TLVCodeActionTaxHTField0">
    <vt:lpwstr/>
  </property>
  <property fmtid="{D5CDD505-2E9C-101B-9397-08002B2CF9AE}" pid="48" name="PsychiatricCode">
    <vt:lpwstr/>
  </property>
  <property fmtid="{D5CDD505-2E9C-101B-9397-08002B2CF9AE}" pid="49" name="RadiologicalCodeTaxHTField0">
    <vt:lpwstr/>
  </property>
  <property fmtid="{D5CDD505-2E9C-101B-9397-08002B2CF9AE}" pid="50" name="AnalysisName">
    <vt:lpwstr/>
  </property>
  <property fmtid="{D5CDD505-2E9C-101B-9397-08002B2CF9AE}" pid="51" name="NLLMtptCodeTaxHTField0">
    <vt:lpwstr/>
  </property>
  <property fmtid="{D5CDD505-2E9C-101B-9397-08002B2CF9AE}" pid="52" name="CareActionCodeNonSurgicalTaxHTField0">
    <vt:lpwstr/>
  </property>
  <property fmtid="{D5CDD505-2E9C-101B-9397-08002B2CF9AE}" pid="53" name="CompulsoryActionTaxHTField0">
    <vt:lpwstr/>
  </property>
  <property fmtid="{D5CDD505-2E9C-101B-9397-08002B2CF9AE}" pid="54" name="ICD10Code">
    <vt:lpwstr/>
  </property>
  <property fmtid="{D5CDD505-2E9C-101B-9397-08002B2CF9AE}" pid="55" name="NLLMtptCode">
    <vt:lpwstr/>
  </property>
  <property fmtid="{D5CDD505-2E9C-101B-9397-08002B2CF9AE}" pid="56" name="CareActionCodeSurgicalTaxHTField0">
    <vt:lpwstr/>
  </property>
  <property fmtid="{D5CDD505-2E9C-101B-9397-08002B2CF9AE}" pid="57" name="PharmaceuticalCodeTaxHTField0">
    <vt:lpwstr/>
  </property>
  <property fmtid="{D5CDD505-2E9C-101B-9397-08002B2CF9AE}" pid="60" name="NLLPTCProcessTeam">
    <vt:lpwstr/>
  </property>
  <property fmtid="{D5CDD505-2E9C-101B-9397-08002B2CF9AE}" pid="61" name="NLLApprovedByQuickPart">
    <vt:lpwstr/>
  </property>
  <property fmtid="{D5CDD505-2E9C-101B-9397-08002B2CF9AE}" pid="62" name="_SourceUrl">
    <vt:lpwstr/>
  </property>
  <property fmtid="{D5CDD505-2E9C-101B-9397-08002B2CF9AE}" pid="63" name="_SharedFileIndex">
    <vt:lpwstr/>
  </property>
  <property fmtid="{D5CDD505-2E9C-101B-9397-08002B2CF9AE}" pid="65" name="NLLDecisionLevelGoverning">
    <vt:lpwstr/>
  </property>
  <property fmtid="{D5CDD505-2E9C-101B-9397-08002B2CF9AE}" pid="67" name="NLLPTCVISEditor">
    <vt:lpwstr/>
  </property>
  <property fmtid="{D5CDD505-2E9C-101B-9397-08002B2CF9AE}" pid="68" name="xd_Signature">
    <vt:bool>false</vt:bool>
  </property>
  <property fmtid="{D5CDD505-2E9C-101B-9397-08002B2CF9AE}" pid="69" name="NLLPTCProcessLeader">
    <vt:lpwstr/>
  </property>
</Properties>
</file>